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tags/tag2.xml" ContentType="application/vnd.openxmlformats-officedocument.presentationml.tags+xml"/>
  <Override PartName="/ppt/tags/tag3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s/comment3.xml" ContentType="application/vnd.openxmlformats-officedocument.presentationml.comments+xml"/>
  <Override PartName="/ppt/comments/comment4.xml" ContentType="application/vnd.openxmlformats-officedocument.presentationml.comments+xml"/>
  <Default Extension="wdp" ContentType="image/vnd.ms-photo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gif" ContentType="image/gif"/>
  <Override PartName="/ppt/comments/comment1.xml" ContentType="application/vnd.openxmlformats-officedocument.presentationml.comments+xml"/>
  <Override PartName="/ppt/comments/comment2.xml" ContentType="application/vnd.openxmlformats-officedocument.presentationml.comments+xml"/>
  <Override PartName="/ppt/media/audio11.wav" ContentType="audio/x-wav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6"/>
  </p:notesMasterIdLst>
  <p:sldIdLst>
    <p:sldId id="257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8" r:id="rId11"/>
    <p:sldId id="269" r:id="rId12"/>
    <p:sldId id="270" r:id="rId13"/>
    <p:sldId id="271" r:id="rId14"/>
    <p:sldId id="272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at Nguyen Thanh" initials="DNT" lastIdx="1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</p:showPr>
  <p:clrMru>
    <a:srgbClr val="F8F8F8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29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21-08-26T09:37:40.820" idx="1">
    <p:pos x="6833" y="3634"/>
    <p:text>Bản gốc của Vô Thường!</p:text>
    <p:extLst>
      <p:ext uri="{C676402C-5697-4E1C-873F-D02D1690AC5C}">
        <p15:threadingInfo xmlns:p15="http://schemas.microsoft.com/office/powerpoint/2012/main" xmlns="" timeZoneBias="-420"/>
      </p:ext>
    </p:extLst>
  </p:cm>
  <p:cm authorId="0" dt="2021-08-26T09:38:55.366" idx="2">
    <p:pos x="6833" y="3730"/>
    <p:text>Mình chỉ chỉnh sửa chút ít?</p:text>
    <p:extLst>
      <p:ext uri="{C676402C-5697-4E1C-873F-D02D1690AC5C}">
        <p15:threadingInfo xmlns:p15="http://schemas.microsoft.com/office/powerpoint/2012/main" xmlns="" timeZoneBias="-420">
          <p15:parentCm authorId="1" idx="1"/>
        </p15:threadingInfo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21-08-26T09:37:40.820" idx="3">
    <p:pos x="6833" y="3634"/>
    <p:text>Bản gốc của Vô Thường!</p:text>
    <p:extLst>
      <p:ext uri="{C676402C-5697-4E1C-873F-D02D1690AC5C}">
        <p15:threadingInfo xmlns:p15="http://schemas.microsoft.com/office/powerpoint/2012/main" xmlns="" timeZoneBias="-420"/>
      </p:ext>
    </p:extLst>
  </p:cm>
  <p:cm authorId="0" dt="2021-08-26T09:38:55.366" idx="4">
    <p:pos x="6833" y="3730"/>
    <p:text>Mình chỉ chỉnh sửa chút ít?</p:text>
    <p:extLst>
      <p:ext uri="{C676402C-5697-4E1C-873F-D02D1690AC5C}">
        <p15:threadingInfo xmlns:p15="http://schemas.microsoft.com/office/powerpoint/2012/main" xmlns="" timeZoneBias="-420">
          <p15:parentCm authorId="1" idx="1"/>
        </p15:threadingInfo>
      </p:ext>
    </p:extLs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21-08-26T09:37:40.820" idx="5">
    <p:pos x="6833" y="3634"/>
    <p:text>Bản gốc của Vô Thường!</p:text>
    <p:extLst>
      <p:ext uri="{C676402C-5697-4E1C-873F-D02D1690AC5C}">
        <p15:threadingInfo xmlns:p15="http://schemas.microsoft.com/office/powerpoint/2012/main" xmlns="" timeZoneBias="-420"/>
      </p:ext>
    </p:extLst>
  </p:cm>
  <p:cm authorId="0" dt="2021-08-26T09:38:55.366" idx="6">
    <p:pos x="6833" y="3722"/>
    <p:text>Mình chỉ chỉnh sửa chút ít?</p:text>
    <p:extLst mod="1">
      <p:ext uri="{C676402C-5697-4E1C-873F-D02D1690AC5C}">
        <p15:threadingInfo xmlns:p15="http://schemas.microsoft.com/office/powerpoint/2012/main" xmlns="" timeZoneBias="-420">
          <p15:parentCm authorId="1" idx="1"/>
        </p15:threadingInfo>
      </p:ext>
    </p:extLst>
  </p:cm>
</p:cmLst>
</file>

<file path=ppt/comments/comment4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21-08-26T09:37:40.820" idx="7">
    <p:pos x="6833" y="3634"/>
    <p:text>Bản gốc của Vô Thường!</p:text>
    <p:extLst>
      <p:ext uri="{C676402C-5697-4E1C-873F-D02D1690AC5C}">
        <p15:threadingInfo xmlns:p15="http://schemas.microsoft.com/office/powerpoint/2012/main" xmlns="" timeZoneBias="-420"/>
      </p:ext>
    </p:extLst>
  </p:cm>
  <p:cm authorId="0" dt="2021-08-26T09:38:55.366" idx="8">
    <p:pos x="6833" y="3730"/>
    <p:text>Mình chỉ chỉnh sửa chút ít?</p:text>
    <p:extLst>
      <p:ext uri="{C676402C-5697-4E1C-873F-D02D1690AC5C}">
        <p15:threadingInfo xmlns:p15="http://schemas.microsoft.com/office/powerpoint/2012/main" xmlns="" timeZoneBias="-420">
          <p15:parentCm authorId="1" idx="1"/>
        </p15:threadingInfo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CA7CF3-B40C-4562-8CCA-064C4E7F77B5}" type="datetimeFigureOut">
              <a:rPr lang="en-US" smtClean="0"/>
              <a:pPr/>
              <a:t>2/14/2022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5CC244-63F2-456A-8AC6-35B24A8DF62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263156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49B1E2-BD91-469D-8AAB-A97BC7FE92BC}" type="slidenum">
              <a:rPr lang="vi-VN" smtClean="0"/>
              <a:pPr/>
              <a:t>10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2694054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49B1E2-BD91-469D-8AAB-A97BC7FE92BC}" type="slidenum">
              <a:rPr lang="vi-VN" smtClean="0"/>
              <a:pPr/>
              <a:t>11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19669392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49B1E2-BD91-469D-8AAB-A97BC7FE92BC}" type="slidenum">
              <a:rPr lang="vi-VN" smtClean="0"/>
              <a:pPr/>
              <a:t>12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772735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49B1E2-BD91-469D-8AAB-A97BC7FE92BC}" type="slidenum">
              <a:rPr lang="vi-VN" smtClean="0"/>
              <a:pPr/>
              <a:t>13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24294199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49B1E2-BD91-469D-8AAB-A97BC7FE92BC}" type="slidenum">
              <a:rPr lang="vi-VN" smtClean="0"/>
              <a:pPr/>
              <a:t>14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36970879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22EAA-54C6-4C3A-9F9A-2D9C5E3C0C74}" type="datetimeFigureOut">
              <a:rPr lang="en-US" smtClean="0"/>
              <a:pPr/>
              <a:t>2/14/2022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3DAA9-3C22-44F9-B3FC-40A55E8D97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936670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22EAA-54C6-4C3A-9F9A-2D9C5E3C0C74}" type="datetimeFigureOut">
              <a:rPr lang="en-US" smtClean="0"/>
              <a:pPr/>
              <a:t>2/14/2022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3DAA9-3C22-44F9-B3FC-40A55E8D97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559414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22EAA-54C6-4C3A-9F9A-2D9C5E3C0C74}" type="datetimeFigureOut">
              <a:rPr lang="en-US" smtClean="0"/>
              <a:pPr/>
              <a:t>2/14/2022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3DAA9-3C22-44F9-B3FC-40A55E8D97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756015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22EAA-54C6-4C3A-9F9A-2D9C5E3C0C74}" type="datetimeFigureOut">
              <a:rPr lang="en-US" smtClean="0"/>
              <a:pPr/>
              <a:t>2/14/2022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3DAA9-3C22-44F9-B3FC-40A55E8D97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449260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22EAA-54C6-4C3A-9F9A-2D9C5E3C0C74}" type="datetimeFigureOut">
              <a:rPr lang="en-US" smtClean="0"/>
              <a:pPr/>
              <a:t>2/14/2022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3DAA9-3C22-44F9-B3FC-40A55E8D97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771427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22EAA-54C6-4C3A-9F9A-2D9C5E3C0C74}" type="datetimeFigureOut">
              <a:rPr lang="en-US" smtClean="0"/>
              <a:pPr/>
              <a:t>2/14/2022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3DAA9-3C22-44F9-B3FC-40A55E8D97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199795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22EAA-54C6-4C3A-9F9A-2D9C5E3C0C74}" type="datetimeFigureOut">
              <a:rPr lang="en-US" smtClean="0"/>
              <a:pPr/>
              <a:t>2/14/2022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3DAA9-3C22-44F9-B3FC-40A55E8D97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799586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22EAA-54C6-4C3A-9F9A-2D9C5E3C0C74}" type="datetimeFigureOut">
              <a:rPr lang="en-US" smtClean="0"/>
              <a:pPr/>
              <a:t>2/14/2022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3DAA9-3C22-44F9-B3FC-40A55E8D97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480066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22EAA-54C6-4C3A-9F9A-2D9C5E3C0C74}" type="datetimeFigureOut">
              <a:rPr lang="en-US" smtClean="0"/>
              <a:pPr/>
              <a:t>2/14/2022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3DAA9-3C22-44F9-B3FC-40A55E8D97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955534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22EAA-54C6-4C3A-9F9A-2D9C5E3C0C74}" type="datetimeFigureOut">
              <a:rPr lang="en-US" smtClean="0"/>
              <a:pPr/>
              <a:t>2/14/2022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3DAA9-3C22-44F9-B3FC-40A55E8D97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056000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22EAA-54C6-4C3A-9F9A-2D9C5E3C0C74}" type="datetimeFigureOut">
              <a:rPr lang="en-US" smtClean="0"/>
              <a:pPr/>
              <a:t>2/14/2022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3DAA9-3C22-44F9-B3FC-40A55E8D97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938255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422EAA-54C6-4C3A-9F9A-2D9C5E3C0C74}" type="datetimeFigureOut">
              <a:rPr lang="en-US" smtClean="0"/>
              <a:pPr/>
              <a:t>2/14/2022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93DAA9-3C22-44F9-B3FC-40A55E8D97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462625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gif"/><Relationship Id="rId4" Type="http://schemas.openxmlformats.org/officeDocument/2006/relationships/image" Target="../media/image3.png"/><Relationship Id="rId9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openxmlformats.org/officeDocument/2006/relationships/image" Target="../media/image43.png"/><Relationship Id="rId11" Type="http://schemas.openxmlformats.org/officeDocument/2006/relationships/comments" Target="../comments/comment1.xml"/><Relationship Id="rId5" Type="http://schemas.openxmlformats.org/officeDocument/2006/relationships/image" Target="../media/image42.png"/><Relationship Id="rId10" Type="http://schemas.openxmlformats.org/officeDocument/2006/relationships/audio" Target="../media/audio11.wav"/><Relationship Id="rId4" Type="http://schemas.openxmlformats.org/officeDocument/2006/relationships/audio" Target="../media/audio1.wav"/><Relationship Id="rId9" Type="http://schemas.openxmlformats.org/officeDocument/2006/relationships/image" Target="../media/image4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4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image" Target="../media/image48.png"/><Relationship Id="rId11" Type="http://schemas.openxmlformats.org/officeDocument/2006/relationships/comments" Target="../comments/comment2.xml"/><Relationship Id="rId5" Type="http://schemas.openxmlformats.org/officeDocument/2006/relationships/image" Target="../media/image47.png"/><Relationship Id="rId10" Type="http://schemas.openxmlformats.org/officeDocument/2006/relationships/audio" Target="../media/audio11.wav"/><Relationship Id="rId4" Type="http://schemas.openxmlformats.org/officeDocument/2006/relationships/audio" Target="../media/audio1.wav"/><Relationship Id="rId9" Type="http://schemas.openxmlformats.org/officeDocument/2006/relationships/image" Target="../media/image5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54.png"/><Relationship Id="rId12" Type="http://schemas.openxmlformats.org/officeDocument/2006/relationships/comments" Target="../comments/comment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6" Type="http://schemas.openxmlformats.org/officeDocument/2006/relationships/image" Target="../media/image53.png"/><Relationship Id="rId11" Type="http://schemas.openxmlformats.org/officeDocument/2006/relationships/audio" Target="../media/audio11.wav"/><Relationship Id="rId5" Type="http://schemas.openxmlformats.org/officeDocument/2006/relationships/image" Target="../media/image52.png"/><Relationship Id="rId4" Type="http://schemas.openxmlformats.org/officeDocument/2006/relationships/audio" Target="../media/audio1.wav"/><Relationship Id="rId9" Type="http://schemas.openxmlformats.org/officeDocument/2006/relationships/image" Target="../media/image5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5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6" Type="http://schemas.openxmlformats.org/officeDocument/2006/relationships/image" Target="../media/image58.png"/><Relationship Id="rId11" Type="http://schemas.openxmlformats.org/officeDocument/2006/relationships/comments" Target="../comments/comment4.xml"/><Relationship Id="rId5" Type="http://schemas.openxmlformats.org/officeDocument/2006/relationships/image" Target="../media/image57.png"/><Relationship Id="rId10" Type="http://schemas.openxmlformats.org/officeDocument/2006/relationships/audio" Target="../media/audio11.wav"/><Relationship Id="rId4" Type="http://schemas.openxmlformats.org/officeDocument/2006/relationships/audio" Target="../media/audio1.wav"/><Relationship Id="rId9" Type="http://schemas.openxmlformats.org/officeDocument/2006/relationships/image" Target="../media/image6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6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10" Type="http://schemas.openxmlformats.org/officeDocument/2006/relationships/audio" Target="../media/audio11.wav"/><Relationship Id="rId4" Type="http://schemas.openxmlformats.org/officeDocument/2006/relationships/audio" Target="../media/audio1.wav"/><Relationship Id="rId9" Type="http://schemas.openxmlformats.org/officeDocument/2006/relationships/image" Target="../media/image66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11.png"/><Relationship Id="rId7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12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image" Target="../media/image14.png"/><Relationship Id="rId7" Type="http://schemas.openxmlformats.org/officeDocument/2006/relationships/image" Target="../media/image16.png"/><Relationship Id="rId12" Type="http://schemas.microsoft.com/office/2007/relationships/hdphoto" Target="../media/hdphoto8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microsoft.com/office/2007/relationships/hdphoto" Target="../media/hdphoto5.wdp"/><Relationship Id="rId11" Type="http://schemas.openxmlformats.org/officeDocument/2006/relationships/image" Target="../media/image18.png"/><Relationship Id="rId5" Type="http://schemas.openxmlformats.org/officeDocument/2006/relationships/image" Target="../media/image15.png"/><Relationship Id="rId10" Type="http://schemas.microsoft.com/office/2007/relationships/hdphoto" Target="../media/hdphoto7.wdp"/><Relationship Id="rId4" Type="http://schemas.microsoft.com/office/2007/relationships/hdphoto" Target="../media/hdphoto4.wdp"/><Relationship Id="rId9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9.png"/><Relationship Id="rId7" Type="http://schemas.openxmlformats.org/officeDocument/2006/relationships/image" Target="../media/image2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11" Type="http://schemas.microsoft.com/office/2007/relationships/hdphoto" Target="../media/hdphoto10.wdp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microsoft.com/office/2007/relationships/hdphoto" Target="../media/hdphoto9.wdp"/><Relationship Id="rId9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2">
            <a:extLst>
              <a:ext uri="{FF2B5EF4-FFF2-40B4-BE49-F238E27FC236}">
                <a16:creationId xmlns:a16="http://schemas.microsoft.com/office/drawing/2014/main" xmlns="" id="{FFA6DAC2-488F-485C-824A-8AE60B8C57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-659607" y="1524000"/>
            <a:ext cx="4545807" cy="4841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图片 10">
            <a:extLst>
              <a:ext uri="{FF2B5EF4-FFF2-40B4-BE49-F238E27FC236}">
                <a16:creationId xmlns:a16="http://schemas.microsoft.com/office/drawing/2014/main" xmlns="" id="{43E0C609-3C12-48BF-9449-77725402BA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66688" y="4953000"/>
            <a:ext cx="9386889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组合 16">
            <a:extLst>
              <a:ext uri="{FF2B5EF4-FFF2-40B4-BE49-F238E27FC236}">
                <a16:creationId xmlns:a16="http://schemas.microsoft.com/office/drawing/2014/main" xmlns="" id="{9A5A4A07-8E07-4037-9694-8A058172EA5B}"/>
              </a:ext>
            </a:extLst>
          </p:cNvPr>
          <p:cNvGrpSpPr>
            <a:grpSpLocks/>
          </p:cNvGrpSpPr>
          <p:nvPr/>
        </p:nvGrpSpPr>
        <p:grpSpPr bwMode="auto">
          <a:xfrm>
            <a:off x="3727772" y="4445000"/>
            <a:ext cx="3479800" cy="2455862"/>
            <a:chOff x="3393422" y="3429000"/>
            <a:chExt cx="3117731" cy="2201738"/>
          </a:xfrm>
        </p:grpSpPr>
        <p:pic>
          <p:nvPicPr>
            <p:cNvPr id="7" name="图片 6">
              <a:extLst>
                <a:ext uri="{FF2B5EF4-FFF2-40B4-BE49-F238E27FC236}">
                  <a16:creationId xmlns:a16="http://schemas.microsoft.com/office/drawing/2014/main" xmlns="" id="{010DA046-D232-4D5E-80CD-A3BB0DC4550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93422" y="3429000"/>
              <a:ext cx="3117731" cy="22017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图片 13">
              <a:extLst>
                <a:ext uri="{FF2B5EF4-FFF2-40B4-BE49-F238E27FC236}">
                  <a16:creationId xmlns:a16="http://schemas.microsoft.com/office/drawing/2014/main" xmlns="" id="{FFDCCABB-D48C-4610-8200-34760B10A3A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01879" y="4702701"/>
              <a:ext cx="331014" cy="3764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9" name="图片 14">
            <a:extLst>
              <a:ext uri="{FF2B5EF4-FFF2-40B4-BE49-F238E27FC236}">
                <a16:creationId xmlns:a16="http://schemas.microsoft.com/office/drawing/2014/main" xmlns="" id="{1A0E351E-F9AF-497B-A41B-BF6B028EC2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4763" y="5584825"/>
            <a:ext cx="1084263" cy="1233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图片 20">
            <a:extLst>
              <a:ext uri="{FF2B5EF4-FFF2-40B4-BE49-F238E27FC236}">
                <a16:creationId xmlns:a16="http://schemas.microsoft.com/office/drawing/2014/main" xmlns="" id="{970C4595-600F-4F83-BDAE-9FFC90B3F6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66688" y="93663"/>
            <a:ext cx="2593976" cy="192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图片 9">
            <a:extLst>
              <a:ext uri="{FF2B5EF4-FFF2-40B4-BE49-F238E27FC236}">
                <a16:creationId xmlns:a16="http://schemas.microsoft.com/office/drawing/2014/main" xmlns="" id="{6210AC2F-AAD4-4D39-811C-EF251631ED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04498" y="5616476"/>
            <a:ext cx="1616075" cy="1338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图片 18">
            <a:extLst>
              <a:ext uri="{FF2B5EF4-FFF2-40B4-BE49-F238E27FC236}">
                <a16:creationId xmlns:a16="http://schemas.microsoft.com/office/drawing/2014/main" xmlns="" id="{B46D84EF-BF73-4157-9A10-D3D007A9674C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clrChange>
              <a:clrFrom>
                <a:srgbClr val="EFEDE0"/>
              </a:clrFrom>
              <a:clrTo>
                <a:srgbClr val="EFEDE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5437" t="3640" r="24668" b="81692"/>
          <a:stretch/>
        </p:blipFill>
        <p:spPr>
          <a:xfrm>
            <a:off x="4267200" y="25658"/>
            <a:ext cx="877117" cy="813316"/>
          </a:xfrm>
          <a:prstGeom prst="rect">
            <a:avLst/>
          </a:prstGeom>
        </p:spPr>
      </p:pic>
      <p:pic>
        <p:nvPicPr>
          <p:cNvPr id="13" name="图片 19">
            <a:extLst>
              <a:ext uri="{FF2B5EF4-FFF2-40B4-BE49-F238E27FC236}">
                <a16:creationId xmlns:a16="http://schemas.microsoft.com/office/drawing/2014/main" xmlns="" id="{4354DC66-BACA-4CB6-ABD7-8F5AC42CC281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clrChange>
              <a:clrFrom>
                <a:srgbClr val="EFEDE0"/>
              </a:clrFrom>
              <a:clrTo>
                <a:srgbClr val="EFEDE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5437" t="3640" r="24668" b="81692"/>
          <a:stretch/>
        </p:blipFill>
        <p:spPr>
          <a:xfrm>
            <a:off x="8047693" y="34163"/>
            <a:ext cx="790072" cy="732603"/>
          </a:xfrm>
          <a:prstGeom prst="rect">
            <a:avLst/>
          </a:prstGeom>
        </p:spPr>
      </p:pic>
      <p:pic>
        <p:nvPicPr>
          <p:cNvPr id="14" name="图片 15">
            <a:extLst>
              <a:ext uri="{FF2B5EF4-FFF2-40B4-BE49-F238E27FC236}">
                <a16:creationId xmlns:a16="http://schemas.microsoft.com/office/drawing/2014/main" xmlns="" id="{6EAABDAE-1785-45B6-A9D7-81A2E024FD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742696">
            <a:off x="903893" y="5986525"/>
            <a:ext cx="666750" cy="75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43" descr="Hoa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7477" y="1219200"/>
            <a:ext cx="981075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43" descr="Hoa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76475" y="934027"/>
            <a:ext cx="981075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43" descr="Hoa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38525" y="210344"/>
            <a:ext cx="981075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43" descr="Hoa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81333" y="144483"/>
            <a:ext cx="981075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43" descr="Hoa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3084" y="2117725"/>
            <a:ext cx="981075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43" descr="Hoa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71329" y="1880177"/>
            <a:ext cx="981075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43" descr="Hoa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01000" y="976127"/>
            <a:ext cx="981075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43" descr="Hoa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78411" y="113970"/>
            <a:ext cx="981075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Title 1"/>
          <p:cNvSpPr>
            <a:spLocks noGrp="1"/>
          </p:cNvSpPr>
          <p:nvPr>
            <p:ph type="ctrTitle"/>
          </p:nvPr>
        </p:nvSpPr>
        <p:spPr>
          <a:xfrm>
            <a:off x="879398" y="1382712"/>
            <a:ext cx="8686800" cy="1470025"/>
          </a:xfrm>
        </p:spPr>
        <p:txBody>
          <a:bodyPr>
            <a:normAutofit fontScale="90000"/>
          </a:bodyPr>
          <a:lstStyle/>
          <a:p>
            <a:r>
              <a:rPr lang="en-US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stA="45000" endPos="23000" dist="508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 VÀ ĐẠI SỐ</a:t>
            </a:r>
            <a:r>
              <a:rPr lang="en-US" sz="60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stA="45000" endPos="23000" dist="508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60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stA="45000" endPos="23000" dist="508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6000" b="1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60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en-US" sz="54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lang="en-US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itle 1"/>
          <p:cNvSpPr txBox="1">
            <a:spLocks/>
          </p:cNvSpPr>
          <p:nvPr/>
        </p:nvSpPr>
        <p:spPr>
          <a:xfrm>
            <a:off x="1357290" y="2928934"/>
            <a:ext cx="7786710" cy="142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stA="45000" endPos="23000" dist="50800" dir="5400000" sy="-100000" algn="bl" rotWithShape="0"/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Châ</a:t>
            </a:r>
            <a:r>
              <a:rPr kumimoji="0" lang="en-US" sz="3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stA="45000" endPos="23000" dist="50800" dir="5400000" sy="-10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n </a:t>
            </a:r>
            <a:r>
              <a:rPr kumimoji="0" lang="en-US" sz="32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stA="45000" endPos="23000" dist="50800" dir="5400000" sy="-10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trời</a:t>
            </a:r>
            <a:r>
              <a:rPr kumimoji="0" lang="en-US" sz="32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stA="45000" endPos="23000" dist="50800" dir="5400000" sy="-10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3200" b="1" i="1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stA="45000" endPos="23000" dist="50800" dir="5400000" sy="-10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sáng</a:t>
            </a:r>
            <a:r>
              <a:rPr kumimoji="0" lang="en-US" sz="32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stA="45000" endPos="23000" dist="50800" dir="5400000" sy="-10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3200" b="1" i="1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stA="45000" endPos="23000" dist="50800" dir="5400000" sy="-10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tạo</a:t>
            </a:r>
            <a:endParaRPr kumimoji="0" lang="en-US" sz="3200" b="0" i="1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067051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êu đề phụ 2">
            <a:extLst>
              <a:ext uri="{FF2B5EF4-FFF2-40B4-BE49-F238E27FC236}">
                <a16:creationId xmlns:a16="http://schemas.microsoft.com/office/drawing/2014/main" xmlns="" id="{0D860B05-FE76-415A-B960-F0D4049132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25653" y="50455"/>
            <a:ext cx="5521555" cy="606368"/>
          </a:xfrm>
          <a:gradFill flip="none" rotWithShape="1">
            <a:gsLst>
              <a:gs pos="0">
                <a:schemeClr val="accent5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5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5">
                  <a:lumMod val="40000"/>
                  <a:lumOff val="6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solidFill>
              <a:schemeClr val="accent6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6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  <a:endParaRPr lang="vi-VN" sz="2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Hộp Văn bản 7">
            <a:hlinkClick r:id="" action="ppaction://noaction"/>
            <a:extLst>
              <a:ext uri="{FF2B5EF4-FFF2-40B4-BE49-F238E27FC236}">
                <a16:creationId xmlns:a16="http://schemas.microsoft.com/office/drawing/2014/main" xmlns="" id="{EB7ED101-F2B4-4C74-AA66-F3EEEDAF9309}"/>
              </a:ext>
            </a:extLst>
          </p:cNvPr>
          <p:cNvSpPr txBox="1"/>
          <p:nvPr/>
        </p:nvSpPr>
        <p:spPr>
          <a:xfrm>
            <a:off x="229150" y="609600"/>
            <a:ext cx="43133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1/ </a:t>
            </a:r>
            <a:r>
              <a:rPr lang="en-US" sz="24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12 SGK</a:t>
            </a:r>
            <a:endParaRPr lang="vi-VN" sz="24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17" name="TextBox 16">
                <a:extLst>
                  <a:ext uri="{FF2B5EF4-FFF2-40B4-BE49-F238E27FC236}">
                    <a16:creationId xmlns="" xmlns:a16="http://schemas.microsoft.com/office/drawing/2014/main" id="{D8DDDD2C-0AF2-4610-AB4E-838438F8F71D}"/>
                  </a:ext>
                </a:extLst>
              </p:cNvPr>
              <p:cNvSpPr txBox="1"/>
              <p:nvPr/>
            </p:nvSpPr>
            <p:spPr>
              <a:xfrm>
                <a:off x="552306" y="1905000"/>
                <a:ext cx="7677294" cy="70455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800" dirty="0" smtClean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21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13</m:t>
                        </m:r>
                      </m:den>
                    </m:f>
                    <m:r>
                      <m:rPr>
                        <m:nor/>
                      </m:rPr>
                      <a:rPr lang="en-US" sz="2800" b="0" i="0" smtClean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               </m:t>
                    </m:r>
                    <m:r>
                      <m:rPr>
                        <m:nor/>
                      </m:rPr>
                      <a:rPr lang="en-US" sz="2800" b="0" i="0" smtClean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b</m:t>
                    </m:r>
                    <m:r>
                      <m:rPr>
                        <m:nor/>
                      </m:rPr>
                      <a:rPr lang="en-US" sz="280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 </m:t>
                    </m:r>
                    <m:f>
                      <m:fPr>
                        <m:ctrlPr>
                          <a:rPr lang="en-US" sz="2800" i="1"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12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25</m:t>
                        </m:r>
                      </m:den>
                    </m:f>
                    <m:r>
                      <m:rPr>
                        <m:nor/>
                      </m:rPr>
                      <a:rPr lang="en-US" sz="2800" b="0" i="0" smtClean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     </m:t>
                    </m:r>
                    <m:r>
                      <m:rPr>
                        <m:nor/>
                      </m:rPr>
                      <a:rPr lang="en-US" sz="2800" b="0" i="0" smtClean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   </m:t>
                    </m:r>
                    <m:r>
                      <m:rPr>
                        <m:nor/>
                      </m:rPr>
                      <a:rPr lang="en-US" sz="2800" b="0" i="0" smtClean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c</m:t>
                    </m:r>
                    <m:r>
                      <m:rPr>
                        <m:nor/>
                      </m:rPr>
                      <a:rPr lang="en-US" sz="280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 </m:t>
                    </m:r>
                    <m:f>
                      <m:fPr>
                        <m:ctrlPr>
                          <a:rPr lang="en-US" sz="2800" i="1"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18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48</m:t>
                        </m:r>
                      </m:den>
                    </m:f>
                    <m:r>
                      <m:rPr>
                        <m:nor/>
                      </m:rPr>
                      <a:rPr lang="en-US" sz="2800" b="0" i="0" smtClean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               </m:t>
                    </m:r>
                    <m:r>
                      <m:rPr>
                        <m:nor/>
                      </m:rPr>
                      <a:rPr lang="en-US" sz="2800" b="0" i="0" smtClean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d</m:t>
                    </m:r>
                    <m:r>
                      <m:rPr>
                        <m:nor/>
                      </m:rPr>
                      <a:rPr lang="en-US" sz="280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 </m:t>
                    </m:r>
                    <m:f>
                      <m:fPr>
                        <m:ctrlPr>
                          <a:rPr lang="en-US" sz="2800" i="1"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42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24</m:t>
                        </m:r>
                      </m:den>
                    </m:f>
                  </m:oMath>
                </a14:m>
                <a:endParaRPr lang="en-US" sz="28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7" name="TextBox 16">
                <a:extLst>
                  <a:ext uri="{FF2B5EF4-FFF2-40B4-BE49-F238E27FC236}">
                    <a16:creationId xmlns:a14="http://schemas.microsoft.com/office/drawing/2010/main" xmlns:a16="http://schemas.microsoft.com/office/drawing/2014/main" xmlns="" id="{D8DDDD2C-0AF2-4610-AB4E-838438F8F7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306" y="1905000"/>
                <a:ext cx="7677294" cy="704552"/>
              </a:xfrm>
              <a:prstGeom prst="rect">
                <a:avLst/>
              </a:prstGeom>
              <a:blipFill rotWithShape="1">
                <a:blip r:embed="rId5"/>
                <a:stretch>
                  <a:fillRect l="-1668" b="-95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D8DDDD2C-0AF2-4610-AB4E-838438F8F71D}"/>
              </a:ext>
            </a:extLst>
          </p:cNvPr>
          <p:cNvSpPr txBox="1"/>
          <p:nvPr/>
        </p:nvSpPr>
        <p:spPr>
          <a:xfrm>
            <a:off x="524596" y="1119480"/>
            <a:ext cx="821287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Áp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endParaRPr lang="en-US" sz="24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11" name="TextBox 10">
                <a:extLst>
                  <a:ext uri="{FF2B5EF4-FFF2-40B4-BE49-F238E27FC236}">
                    <a16:creationId xmlns="" xmlns:a16="http://schemas.microsoft.com/office/drawing/2014/main" id="{D8DDDD2C-0AF2-4610-AB4E-838438F8F71D}"/>
                  </a:ext>
                </a:extLst>
              </p:cNvPr>
              <p:cNvSpPr txBox="1"/>
              <p:nvPr/>
            </p:nvSpPr>
            <p:spPr>
              <a:xfrm>
                <a:off x="229150" y="3124200"/>
                <a:ext cx="8610050" cy="86132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𝑎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) </m:t>
                      </m:r>
                      <m:f>
                        <m:fPr>
                          <m:ctrlPr>
                            <a:rPr lang="en-US" sz="2400" i="1">
                              <a:latin typeface="Cambria Math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21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13</m:t>
                          </m:r>
                        </m:den>
                      </m:f>
                      <m:r>
                        <a:rPr lang="en-GB" sz="240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21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.(−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13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.(−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)</m:t>
                          </m:r>
                        </m:den>
                      </m:f>
                      <m:r>
                        <a:rPr lang="en-US" sz="240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vi-VN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42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26</m:t>
                          </m:r>
                        </m:den>
                      </m:f>
                      <m:r>
                        <a:rPr lang="en-US" sz="2400" b="0" i="0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2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(Á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p</m:t>
                      </m:r>
                      <m:r>
                        <a:rPr lang="en-US" sz="2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d</m:t>
                      </m:r>
                      <m:r>
                        <a:rPr lang="en-US" sz="2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ụ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ng</m:t>
                      </m:r>
                      <m:r>
                        <a:rPr lang="en-US" sz="2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t</m:t>
                      </m:r>
                      <m:r>
                        <a:rPr lang="en-US" sz="2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í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nh</m:t>
                      </m:r>
                      <m:r>
                        <a:rPr lang="en-US" sz="2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ch</m:t>
                      </m:r>
                      <m:r>
                        <a:rPr lang="en-US" sz="2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ấ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t</m:t>
                      </m:r>
                      <m:r>
                        <a:rPr lang="en-US" sz="2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2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1</m:t>
                      </m:r>
                      <m:r>
                        <a:rPr lang="en-US" sz="2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4="http://schemas.microsoft.com/office/drawing/2010/main" xmlns:a16="http://schemas.microsoft.com/office/drawing/2014/main" xmlns="" id="{D8DDDD2C-0AF2-4610-AB4E-838438F8F7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150" y="3124200"/>
                <a:ext cx="8610050" cy="861326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Hộp Văn bản 7">
            <a:hlinkClick r:id="" action="ppaction://noaction"/>
            <a:extLst>
              <a:ext uri="{FF2B5EF4-FFF2-40B4-BE49-F238E27FC236}">
                <a16:creationId xmlns:a16="http://schemas.microsoft.com/office/drawing/2014/main" xmlns="" id="{EB7ED101-F2B4-4C74-AA66-F3EEEDAF9309}"/>
              </a:ext>
            </a:extLst>
          </p:cNvPr>
          <p:cNvSpPr txBox="1"/>
          <p:nvPr/>
        </p:nvSpPr>
        <p:spPr>
          <a:xfrm>
            <a:off x="3473841" y="2667000"/>
            <a:ext cx="10686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vi-VN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22" name="TextBox 21">
                <a:extLst>
                  <a:ext uri="{FF2B5EF4-FFF2-40B4-BE49-F238E27FC236}">
                    <a16:creationId xmlns="" xmlns:a16="http://schemas.microsoft.com/office/drawing/2014/main" id="{D8DDDD2C-0AF2-4610-AB4E-838438F8F71D}"/>
                  </a:ext>
                </a:extLst>
              </p:cNvPr>
              <p:cNvSpPr txBox="1"/>
              <p:nvPr/>
            </p:nvSpPr>
            <p:spPr>
              <a:xfrm>
                <a:off x="222223" y="3895481"/>
                <a:ext cx="7906747" cy="85170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𝑏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)</m:t>
                      </m:r>
                      <m:f>
                        <m:fPr>
                          <m:ctrlPr>
                            <a:rPr lang="en-US" sz="2400" i="1">
                              <a:latin typeface="Cambria Math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12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25</m:t>
                          </m:r>
                        </m:den>
                      </m:f>
                      <m:r>
                        <a:rPr lang="en-GB" sz="240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.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(−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25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).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240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36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75</m:t>
                          </m:r>
                        </m:den>
                      </m:f>
                      <m:r>
                        <a:rPr lang="en-US" sz="2400" b="0" i="0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2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(Á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p</m:t>
                      </m:r>
                      <m:r>
                        <a:rPr lang="en-US" sz="2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d</m:t>
                      </m:r>
                      <m:r>
                        <a:rPr lang="en-US" sz="2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ụ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ng</m:t>
                      </m:r>
                      <m:r>
                        <a:rPr lang="en-US" sz="2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t</m:t>
                      </m:r>
                      <m:r>
                        <a:rPr lang="en-US" sz="2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í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nh</m:t>
                      </m:r>
                      <m:r>
                        <a:rPr lang="en-US" sz="2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ch</m:t>
                      </m:r>
                      <m:r>
                        <a:rPr lang="en-US" sz="2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ấ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t</m:t>
                      </m:r>
                      <m:r>
                        <a:rPr lang="en-US" sz="2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2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1</m:t>
                      </m:r>
                      <m:r>
                        <a:rPr lang="en-US" sz="2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2" name="TextBox 21">
                <a:extLst>
                  <a:ext uri="{FF2B5EF4-FFF2-40B4-BE49-F238E27FC236}">
                    <a16:creationId xmlns:a14="http://schemas.microsoft.com/office/drawing/2010/main" xmlns:a16="http://schemas.microsoft.com/office/drawing/2014/main" xmlns="" id="{D8DDDD2C-0AF2-4610-AB4E-838438F8F7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223" y="3895481"/>
                <a:ext cx="7906747" cy="851708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23" name="TextBox 22">
                <a:extLst>
                  <a:ext uri="{FF2B5EF4-FFF2-40B4-BE49-F238E27FC236}">
                    <a16:creationId xmlns="" xmlns:a16="http://schemas.microsoft.com/office/drawing/2014/main" id="{D8DDDD2C-0AF2-4610-AB4E-838438F8F71D}"/>
                  </a:ext>
                </a:extLst>
              </p:cNvPr>
              <p:cNvSpPr txBox="1"/>
              <p:nvPr/>
            </p:nvSpPr>
            <p:spPr>
              <a:xfrm>
                <a:off x="249932" y="4747189"/>
                <a:ext cx="7918017" cy="86132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𝑐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)</m:t>
                      </m:r>
                      <m:f>
                        <m:fPr>
                          <m:ctrlPr>
                            <a:rPr lang="en-US" sz="2400" i="1" smtClean="0">
                              <a:latin typeface="Cambria Math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18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48</m:t>
                          </m:r>
                        </m:den>
                      </m:f>
                      <m:r>
                        <a:rPr lang="en-GB" sz="240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18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:(−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)</m:t>
                          </m:r>
                        </m:num>
                        <m:den>
                          <m:d>
                            <m:dPr>
                              <m:ctrlPr>
                                <a:rPr lang="en-US" sz="2400" b="0" i="1" smtClean="0">
                                  <a:latin typeface="Cambria Math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48</m:t>
                              </m:r>
                            </m:e>
                          </m:d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: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(−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)</m:t>
                          </m:r>
                        </m:den>
                      </m:f>
                      <m:r>
                        <a:rPr lang="en-US" sz="240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vi-VN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9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24</m:t>
                          </m:r>
                        </m:den>
                      </m:f>
                      <m:r>
                        <a:rPr lang="en-US" sz="2400" b="0" i="0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2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(Á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p</m:t>
                      </m:r>
                      <m:r>
                        <a:rPr lang="en-US" sz="2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d</m:t>
                      </m:r>
                      <m:r>
                        <a:rPr lang="en-US" sz="2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ụ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ng</m:t>
                      </m:r>
                      <m:r>
                        <a:rPr lang="en-US" sz="2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t</m:t>
                      </m:r>
                      <m:r>
                        <a:rPr lang="en-US" sz="2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í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nh</m:t>
                      </m:r>
                      <m:r>
                        <a:rPr lang="en-US" sz="2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ch</m:t>
                      </m:r>
                      <m:r>
                        <a:rPr lang="en-US" sz="2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ấ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t</m:t>
                      </m:r>
                      <m:r>
                        <a:rPr lang="en-US" sz="2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2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2</m:t>
                      </m:r>
                      <m:r>
                        <a:rPr lang="en-US" sz="2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3" name="TextBox 22">
                <a:extLst>
                  <a:ext uri="{FF2B5EF4-FFF2-40B4-BE49-F238E27FC236}">
                    <a16:creationId xmlns:a14="http://schemas.microsoft.com/office/drawing/2010/main" xmlns:a16="http://schemas.microsoft.com/office/drawing/2014/main" xmlns="" id="{D8DDDD2C-0AF2-4610-AB4E-838438F8F7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932" y="4747189"/>
                <a:ext cx="7918017" cy="861326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24" name="TextBox 23">
                <a:extLst>
                  <a:ext uri="{FF2B5EF4-FFF2-40B4-BE49-F238E27FC236}">
                    <a16:creationId xmlns="" xmlns:a16="http://schemas.microsoft.com/office/drawing/2014/main" id="{D8DDDD2C-0AF2-4610-AB4E-838438F8F71D}"/>
                  </a:ext>
                </a:extLst>
              </p:cNvPr>
              <p:cNvSpPr txBox="1"/>
              <p:nvPr/>
            </p:nvSpPr>
            <p:spPr>
              <a:xfrm>
                <a:off x="225240" y="5608515"/>
                <a:ext cx="8035533" cy="8745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𝑑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)</m:t>
                      </m:r>
                      <m:f>
                        <m:fPr>
                          <m:ctrlPr>
                            <a:rPr lang="en-US" sz="2400" i="1" smtClean="0">
                              <a:latin typeface="Cambria Math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42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24</m:t>
                          </m:r>
                        </m:den>
                      </m:f>
                      <m:r>
                        <a:rPr lang="en-GB" sz="240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sz="2400" b="0" i="1" smtClean="0">
                                  <a:latin typeface="Cambria Math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42</m:t>
                              </m:r>
                            </m:e>
                          </m:d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: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(−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)</m:t>
                          </m:r>
                        </m:num>
                        <m:den>
                          <m:d>
                            <m:dPr>
                              <m:ctrlPr>
                                <a:rPr lang="en-US" sz="2400" b="0" i="1" smtClean="0">
                                  <a:latin typeface="Cambria Math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24</m:t>
                              </m:r>
                            </m:e>
                          </m:d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: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(−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)</m:t>
                          </m:r>
                        </m:den>
                      </m:f>
                      <m:r>
                        <a:rPr lang="en-US" sz="240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12</m:t>
                          </m:r>
                        </m:den>
                      </m:f>
                      <m:r>
                        <a:rPr lang="en-US" sz="2400" b="0" i="0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2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(Á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p</m:t>
                      </m:r>
                      <m:r>
                        <a:rPr lang="en-US" sz="2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d</m:t>
                      </m:r>
                      <m:r>
                        <a:rPr lang="en-US" sz="2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ụ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ng</m:t>
                      </m:r>
                      <m:r>
                        <a:rPr lang="en-US" sz="2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t</m:t>
                      </m:r>
                      <m:r>
                        <a:rPr lang="en-US" sz="2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í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nh</m:t>
                      </m:r>
                      <m:r>
                        <a:rPr lang="en-US" sz="2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ch</m:t>
                      </m:r>
                      <m:r>
                        <a:rPr lang="en-US" sz="2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ấ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t</m:t>
                      </m:r>
                      <m:r>
                        <a:rPr lang="en-US" sz="2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2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2</m:t>
                      </m:r>
                      <m:r>
                        <a:rPr lang="en-US" sz="2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4" name="TextBox 23">
                <a:extLst>
                  <a:ext uri="{FF2B5EF4-FFF2-40B4-BE49-F238E27FC236}">
                    <a16:creationId xmlns:a14="http://schemas.microsoft.com/office/drawing/2010/main" xmlns:a16="http://schemas.microsoft.com/office/drawing/2014/main" xmlns="" id="{D8DDDD2C-0AF2-4610-AB4E-838438F8F7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240" y="5608515"/>
                <a:ext cx="8035533" cy="874598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xmlns="" val="38347929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:sndAc>
          <p:stSnd>
            <p:snd r:embed="rId10" name="whoosh.wav"/>
          </p:stSnd>
        </p:sndAc>
      </p:transition>
    </mc:Choice>
    <mc:Fallback>
      <p:transition spd="slow">
        <p:sndAc>
          <p:stSnd>
            <p:snd r:embed="rId4" name="whoosh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7" grpId="0" animBg="1"/>
      <p:bldP spid="18" grpId="0"/>
      <p:bldP spid="11" grpId="0" animBg="1"/>
      <p:bldP spid="14" grpId="0"/>
      <p:bldP spid="22" grpId="0" animBg="1"/>
      <p:bldP spid="23" grpId="0" animBg="1"/>
      <p:bldP spid="2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êu đề phụ 2">
            <a:extLst>
              <a:ext uri="{FF2B5EF4-FFF2-40B4-BE49-F238E27FC236}">
                <a16:creationId xmlns:a16="http://schemas.microsoft.com/office/drawing/2014/main" xmlns="" id="{0D860B05-FE76-415A-B960-F0D4049132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25653" y="50455"/>
            <a:ext cx="5521555" cy="606368"/>
          </a:xfrm>
          <a:gradFill flip="none" rotWithShape="1">
            <a:gsLst>
              <a:gs pos="0">
                <a:schemeClr val="accent5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5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5">
                  <a:lumMod val="40000"/>
                  <a:lumOff val="6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solidFill>
              <a:schemeClr val="accent6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6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  <a:endParaRPr lang="vi-VN" sz="2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Hộp Văn bản 7">
            <a:hlinkClick r:id="" action="ppaction://noaction"/>
            <a:extLst>
              <a:ext uri="{FF2B5EF4-FFF2-40B4-BE49-F238E27FC236}">
                <a16:creationId xmlns:a16="http://schemas.microsoft.com/office/drawing/2014/main" xmlns="" id="{EB7ED101-F2B4-4C74-AA66-F3EEEDAF9309}"/>
              </a:ext>
            </a:extLst>
          </p:cNvPr>
          <p:cNvSpPr txBox="1"/>
          <p:nvPr/>
        </p:nvSpPr>
        <p:spPr>
          <a:xfrm>
            <a:off x="229150" y="821163"/>
            <a:ext cx="4096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2/ </a:t>
            </a:r>
            <a:r>
              <a:rPr lang="en-US" sz="24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12 SGK</a:t>
            </a:r>
            <a:endParaRPr lang="vi-VN" sz="24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17" name="TextBox 16">
                <a:extLst>
                  <a:ext uri="{FF2B5EF4-FFF2-40B4-BE49-F238E27FC236}">
                    <a16:creationId xmlns="" xmlns:a16="http://schemas.microsoft.com/office/drawing/2014/main" id="{D8DDDD2C-0AF2-4610-AB4E-838438F8F71D}"/>
                  </a:ext>
                </a:extLst>
              </p:cNvPr>
              <p:cNvSpPr txBox="1"/>
              <p:nvPr/>
            </p:nvSpPr>
            <p:spPr>
              <a:xfrm>
                <a:off x="521133" y="1676400"/>
                <a:ext cx="8000449" cy="71045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 smtClean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12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24</m:t>
                        </m:r>
                      </m:den>
                    </m:f>
                    <m:r>
                      <m:rPr>
                        <m:nor/>
                      </m:rPr>
                      <a:rPr lang="en-US" sz="2800" b="0" i="0" smtClean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              </m:t>
                    </m:r>
                    <m:f>
                      <m:fPr>
                        <m:ctrlPr>
                          <a:rPr lang="en-US" sz="2800" i="1"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39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75</m:t>
                        </m:r>
                      </m:den>
                    </m:f>
                    <m:r>
                      <m:rPr>
                        <m:nor/>
                      </m:rPr>
                      <a:rPr lang="en-US" sz="2800" b="0" i="0" smtClean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              </m:t>
                    </m:r>
                    <m:f>
                      <m:fPr>
                        <m:ctrlPr>
                          <a:rPr lang="en-US" sz="2800" i="1"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132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264</m:t>
                        </m:r>
                      </m:den>
                    </m:f>
                    <m:r>
                      <m:rPr>
                        <m:nor/>
                      </m:rPr>
                      <a:rPr lang="en-US" sz="2800" b="0" i="0" smtClean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                  </m:t>
                    </m:r>
                    <m:f>
                      <m:fPr>
                        <m:ctrlPr>
                          <a:rPr lang="en-US" sz="2800" i="1"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57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133</m:t>
                        </m:r>
                      </m:den>
                    </m:f>
                  </m:oMath>
                </a14:m>
                <a:endParaRPr lang="en-US" sz="28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7" name="TextBox 16">
                <a:extLst>
                  <a:ext uri="{FF2B5EF4-FFF2-40B4-BE49-F238E27FC236}">
                    <a16:creationId xmlns:a14="http://schemas.microsoft.com/office/drawing/2010/main" xmlns:a16="http://schemas.microsoft.com/office/drawing/2014/main" xmlns="" id="{D8DDDD2C-0AF2-4610-AB4E-838438F8F7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133" y="1676400"/>
                <a:ext cx="8000449" cy="710451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D8DDDD2C-0AF2-4610-AB4E-838438F8F71D}"/>
              </a:ext>
            </a:extLst>
          </p:cNvPr>
          <p:cNvSpPr txBox="1"/>
          <p:nvPr/>
        </p:nvSpPr>
        <p:spPr>
          <a:xfrm>
            <a:off x="552306" y="1197686"/>
            <a:ext cx="736451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Rút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4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11" name="TextBox 10">
                <a:extLst>
                  <a:ext uri="{FF2B5EF4-FFF2-40B4-BE49-F238E27FC236}">
                    <a16:creationId xmlns="" xmlns:a16="http://schemas.microsoft.com/office/drawing/2014/main" id="{D8DDDD2C-0AF2-4610-AB4E-838438F8F71D}"/>
                  </a:ext>
                </a:extLst>
              </p:cNvPr>
              <p:cNvSpPr txBox="1"/>
              <p:nvPr/>
            </p:nvSpPr>
            <p:spPr>
              <a:xfrm>
                <a:off x="348674" y="2985957"/>
                <a:ext cx="7953432" cy="86132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12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24</m:t>
                          </m:r>
                        </m:den>
                      </m:f>
                      <m:r>
                        <a:rPr lang="en-GB" sz="240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12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:(−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)</m:t>
                          </m:r>
                        </m:num>
                        <m:den>
                          <m:d>
                            <m:dPr>
                              <m:ctrlPr>
                                <a:rPr lang="en-US" sz="2400" b="0" i="1" smtClean="0">
                                  <a:latin typeface="Cambria Math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24</m:t>
                              </m:r>
                            </m:e>
                          </m:d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: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(−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)</m:t>
                          </m:r>
                        </m:den>
                      </m:f>
                      <m:r>
                        <a:rPr lang="en-US" sz="240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vi-VN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400" b="0" i="0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2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(Á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p</m:t>
                      </m:r>
                      <m:r>
                        <a:rPr lang="en-US" sz="2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d</m:t>
                      </m:r>
                      <m:r>
                        <a:rPr lang="en-US" sz="2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ụ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ng</m:t>
                      </m:r>
                      <m:r>
                        <a:rPr lang="en-US" sz="2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t</m:t>
                      </m:r>
                      <m:r>
                        <a:rPr lang="en-US" sz="2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í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nh</m:t>
                      </m:r>
                      <m:r>
                        <a:rPr lang="en-US" sz="2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ch</m:t>
                      </m:r>
                      <m:r>
                        <a:rPr lang="en-US" sz="2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ấ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t</m:t>
                      </m:r>
                      <m:r>
                        <a:rPr lang="en-US" sz="2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2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2</m:t>
                      </m:r>
                      <m:r>
                        <a:rPr lang="en-US" sz="2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4="http://schemas.microsoft.com/office/drawing/2010/main" xmlns:a16="http://schemas.microsoft.com/office/drawing/2014/main" xmlns="" id="{D8DDDD2C-0AF2-4610-AB4E-838438F8F7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674" y="2985957"/>
                <a:ext cx="7953432" cy="861326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Hộp Văn bản 7">
            <a:hlinkClick r:id="" action="ppaction://noaction"/>
            <a:extLst>
              <a:ext uri="{FF2B5EF4-FFF2-40B4-BE49-F238E27FC236}">
                <a16:creationId xmlns:a16="http://schemas.microsoft.com/office/drawing/2014/main" xmlns="" id="{EB7ED101-F2B4-4C74-AA66-F3EEEDAF9309}"/>
              </a:ext>
            </a:extLst>
          </p:cNvPr>
          <p:cNvSpPr txBox="1"/>
          <p:nvPr/>
        </p:nvSpPr>
        <p:spPr>
          <a:xfrm>
            <a:off x="3503314" y="2441082"/>
            <a:ext cx="10686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vi-VN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22" name="TextBox 21">
                <a:extLst>
                  <a:ext uri="{FF2B5EF4-FFF2-40B4-BE49-F238E27FC236}">
                    <a16:creationId xmlns="" xmlns:a16="http://schemas.microsoft.com/office/drawing/2014/main" id="{D8DDDD2C-0AF2-4610-AB4E-838438F8F71D}"/>
                  </a:ext>
                </a:extLst>
              </p:cNvPr>
              <p:cNvSpPr txBox="1"/>
              <p:nvPr/>
            </p:nvSpPr>
            <p:spPr>
              <a:xfrm>
                <a:off x="348674" y="3873732"/>
                <a:ext cx="7754347" cy="80906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39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75</m:t>
                          </m:r>
                        </m:den>
                      </m:f>
                      <m:r>
                        <a:rPr lang="en-GB" sz="240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39</m:t>
                              </m:r>
                            </m:e>
                          </m:d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: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75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: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240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13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25</m:t>
                          </m:r>
                        </m:den>
                      </m:f>
                      <m:r>
                        <a:rPr lang="en-US" sz="2400" b="0" i="0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2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(Á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p</m:t>
                      </m:r>
                      <m:r>
                        <a:rPr lang="en-US" sz="2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d</m:t>
                      </m:r>
                      <m:r>
                        <a:rPr lang="en-US" sz="2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ụ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ng</m:t>
                      </m:r>
                      <m:r>
                        <a:rPr lang="en-US" sz="2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t</m:t>
                      </m:r>
                      <m:r>
                        <a:rPr lang="en-US" sz="2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í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nh</m:t>
                      </m:r>
                      <m:r>
                        <a:rPr lang="en-US" sz="2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ch</m:t>
                      </m:r>
                      <m:r>
                        <a:rPr lang="en-US" sz="2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ấ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t</m:t>
                      </m:r>
                      <m:r>
                        <a:rPr lang="en-US" sz="2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2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2</m:t>
                      </m:r>
                      <m:r>
                        <a:rPr lang="en-US" sz="2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2" name="TextBox 21">
                <a:extLst>
                  <a:ext uri="{FF2B5EF4-FFF2-40B4-BE49-F238E27FC236}">
                    <a16:creationId xmlns:a14="http://schemas.microsoft.com/office/drawing/2010/main" xmlns:a16="http://schemas.microsoft.com/office/drawing/2014/main" xmlns="" id="{D8DDDD2C-0AF2-4610-AB4E-838438F8F7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674" y="3873732"/>
                <a:ext cx="7754347" cy="809068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23" name="TextBox 22">
                <a:extLst>
                  <a:ext uri="{FF2B5EF4-FFF2-40B4-BE49-F238E27FC236}">
                    <a16:creationId xmlns="" xmlns:a16="http://schemas.microsoft.com/office/drawing/2014/main" id="{D8DDDD2C-0AF2-4610-AB4E-838438F8F71D}"/>
                  </a:ext>
                </a:extLst>
              </p:cNvPr>
              <p:cNvSpPr txBox="1"/>
              <p:nvPr/>
            </p:nvSpPr>
            <p:spPr>
              <a:xfrm>
                <a:off x="275555" y="4682800"/>
                <a:ext cx="7918017" cy="86132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132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264</m:t>
                          </m:r>
                        </m:den>
                      </m:f>
                      <m:r>
                        <a:rPr lang="en-GB" sz="240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132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:(−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13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)</m:t>
                          </m:r>
                        </m:num>
                        <m:den>
                          <m:d>
                            <m:dPr>
                              <m:ctrlPr>
                                <a:rPr lang="en-US" sz="2400" b="0" i="1" smtClean="0">
                                  <a:latin typeface="Cambria Math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264</m:t>
                              </m:r>
                            </m:e>
                          </m:d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: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(−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13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)</m:t>
                          </m:r>
                        </m:den>
                      </m:f>
                      <m:r>
                        <a:rPr lang="en-US" sz="240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400" b="0" i="0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2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(Á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p</m:t>
                      </m:r>
                      <m:r>
                        <a:rPr lang="en-US" sz="2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d</m:t>
                      </m:r>
                      <m:r>
                        <a:rPr lang="en-US" sz="2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ụ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ng</m:t>
                      </m:r>
                      <m:r>
                        <a:rPr lang="en-US" sz="2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t</m:t>
                      </m:r>
                      <m:r>
                        <a:rPr lang="en-US" sz="2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í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nh</m:t>
                      </m:r>
                      <m:r>
                        <a:rPr lang="en-US" sz="2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ch</m:t>
                      </m:r>
                      <m:r>
                        <a:rPr lang="en-US" sz="2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ấ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t</m:t>
                      </m:r>
                      <m:r>
                        <a:rPr lang="en-US" sz="2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2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2</m:t>
                      </m:r>
                      <m:r>
                        <a:rPr lang="en-US" sz="2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3" name="TextBox 22">
                <a:extLst>
                  <a:ext uri="{FF2B5EF4-FFF2-40B4-BE49-F238E27FC236}">
                    <a16:creationId xmlns:a14="http://schemas.microsoft.com/office/drawing/2010/main" xmlns:a16="http://schemas.microsoft.com/office/drawing/2014/main" xmlns="" id="{D8DDDD2C-0AF2-4610-AB4E-838438F8F7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555" y="4682800"/>
                <a:ext cx="7918017" cy="861326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24" name="TextBox 23">
                <a:extLst>
                  <a:ext uri="{FF2B5EF4-FFF2-40B4-BE49-F238E27FC236}">
                    <a16:creationId xmlns="" xmlns:a16="http://schemas.microsoft.com/office/drawing/2014/main" id="{D8DDDD2C-0AF2-4610-AB4E-838438F8F71D}"/>
                  </a:ext>
                </a:extLst>
              </p:cNvPr>
              <p:cNvSpPr txBox="1"/>
              <p:nvPr/>
            </p:nvSpPr>
            <p:spPr>
              <a:xfrm>
                <a:off x="348674" y="5635942"/>
                <a:ext cx="7806933" cy="8745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57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133</m:t>
                          </m:r>
                        </m:den>
                      </m:f>
                      <m:r>
                        <a:rPr lang="en-GB" sz="240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sz="2400" b="0" i="1" smtClean="0">
                                  <a:latin typeface="Cambria Math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57</m:t>
                              </m:r>
                            </m:e>
                          </m:d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: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(−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19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)</m:t>
                          </m:r>
                        </m:num>
                        <m:den>
                          <m:d>
                            <m:dPr>
                              <m:ctrlPr>
                                <a:rPr lang="en-US" sz="2400" b="0" i="1" smtClean="0">
                                  <a:latin typeface="Cambria Math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133</m:t>
                              </m:r>
                            </m:e>
                          </m:d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: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(−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19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)</m:t>
                          </m:r>
                        </m:den>
                      </m:f>
                      <m:r>
                        <a:rPr lang="en-US" sz="240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7</m:t>
                          </m:r>
                        </m:den>
                      </m:f>
                      <m:r>
                        <a:rPr lang="en-US" sz="2400" b="0" i="0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2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(Á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p</m:t>
                      </m:r>
                      <m:r>
                        <a:rPr lang="en-US" sz="2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d</m:t>
                      </m:r>
                      <m:r>
                        <a:rPr lang="en-US" sz="2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ụ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ng</m:t>
                      </m:r>
                      <m:r>
                        <a:rPr lang="en-US" sz="2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t</m:t>
                      </m:r>
                      <m:r>
                        <a:rPr lang="en-US" sz="2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í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nh</m:t>
                      </m:r>
                      <m:r>
                        <a:rPr lang="en-US" sz="2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ch</m:t>
                      </m:r>
                      <m:r>
                        <a:rPr lang="en-US" sz="2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ấ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t</m:t>
                      </m:r>
                      <m:r>
                        <a:rPr lang="en-US" sz="2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2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2</m:t>
                      </m:r>
                      <m:r>
                        <a:rPr lang="en-US" sz="2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4" name="TextBox 23">
                <a:extLst>
                  <a:ext uri="{FF2B5EF4-FFF2-40B4-BE49-F238E27FC236}">
                    <a16:creationId xmlns:a14="http://schemas.microsoft.com/office/drawing/2010/main" xmlns:a16="http://schemas.microsoft.com/office/drawing/2014/main" xmlns="" id="{D8DDDD2C-0AF2-4610-AB4E-838438F8F7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674" y="5635942"/>
                <a:ext cx="7806933" cy="874598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xmlns="" val="6644771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:sndAc>
          <p:stSnd>
            <p:snd r:embed="rId10" name="whoosh.wav"/>
          </p:stSnd>
        </p:sndAc>
      </p:transition>
    </mc:Choice>
    <mc:Fallback>
      <p:transition spd="slow">
        <p:sndAc>
          <p:stSnd>
            <p:snd r:embed="rId4" name="whoosh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7" grpId="0" animBg="1"/>
      <p:bldP spid="18" grpId="0"/>
      <p:bldP spid="11" grpId="0" animBg="1"/>
      <p:bldP spid="14" grpId="0"/>
      <p:bldP spid="22" grpId="0" animBg="1"/>
      <p:bldP spid="23" grpId="0" animBg="1"/>
      <p:bldP spid="2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êu đề phụ 2">
            <a:extLst>
              <a:ext uri="{FF2B5EF4-FFF2-40B4-BE49-F238E27FC236}">
                <a16:creationId xmlns:a16="http://schemas.microsoft.com/office/drawing/2014/main" xmlns="" id="{0D860B05-FE76-415A-B960-F0D4049132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25653" y="50455"/>
            <a:ext cx="5521555" cy="606368"/>
          </a:xfrm>
          <a:gradFill flip="none" rotWithShape="1">
            <a:gsLst>
              <a:gs pos="0">
                <a:schemeClr val="accent5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5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5">
                  <a:lumMod val="40000"/>
                  <a:lumOff val="6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solidFill>
              <a:schemeClr val="accent6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6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  <a:endParaRPr lang="vi-VN" sz="2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Hộp Văn bản 7">
            <a:hlinkClick r:id="" action="ppaction://noaction"/>
            <a:extLst>
              <a:ext uri="{FF2B5EF4-FFF2-40B4-BE49-F238E27FC236}">
                <a16:creationId xmlns:a16="http://schemas.microsoft.com/office/drawing/2014/main" xmlns="" id="{EB7ED101-F2B4-4C74-AA66-F3EEEDAF9309}"/>
              </a:ext>
            </a:extLst>
          </p:cNvPr>
          <p:cNvSpPr txBox="1"/>
          <p:nvPr/>
        </p:nvSpPr>
        <p:spPr>
          <a:xfrm>
            <a:off x="229150" y="821163"/>
            <a:ext cx="75432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3/ </a:t>
            </a:r>
            <a:r>
              <a:rPr lang="en-US" sz="24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12 SGK</a:t>
            </a:r>
            <a:endParaRPr lang="vi-VN" sz="24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17" name="TextBox 16">
                <a:extLst>
                  <a:ext uri="{FF2B5EF4-FFF2-40B4-BE49-F238E27FC236}">
                    <a16:creationId xmlns="" xmlns:a16="http://schemas.microsoft.com/office/drawing/2014/main" id="{D8DDDD2C-0AF2-4610-AB4E-838438F8F71D}"/>
                  </a:ext>
                </a:extLst>
              </p:cNvPr>
              <p:cNvSpPr txBox="1"/>
              <p:nvPr/>
            </p:nvSpPr>
            <p:spPr>
              <a:xfrm>
                <a:off x="733767" y="1846868"/>
                <a:ext cx="7621195" cy="70429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 smtClean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m:rPr>
                        <m:nor/>
                      </m:rPr>
                      <a:rPr lang="en-US" sz="2800" b="0" i="0" smtClean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       ;        </m:t>
                    </m:r>
                    <m:f>
                      <m:fPr>
                        <m:ctrlPr>
                          <a:rPr lang="en-US" sz="2800" i="1"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  <m:r>
                      <m:rPr>
                        <m:nor/>
                      </m:rPr>
                      <a:rPr lang="en-US" sz="2800" b="0" i="0" smtClean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       ;         </m:t>
                    </m:r>
                    <m:f>
                      <m:fPr>
                        <m:ctrlPr>
                          <a:rPr lang="en-US" sz="2800" i="1"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7</m:t>
                        </m:r>
                      </m:den>
                    </m:f>
                    <m:r>
                      <m:rPr>
                        <m:nor/>
                      </m:rPr>
                      <a:rPr lang="en-US" sz="2800" b="0" i="0" smtClean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         ;          </m:t>
                    </m:r>
                    <m:f>
                      <m:fPr>
                        <m:ctrlPr>
                          <a:rPr lang="en-US" sz="2800" i="1"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13</m:t>
                        </m:r>
                      </m:den>
                    </m:f>
                  </m:oMath>
                </a14:m>
                <a:endParaRPr lang="en-US" sz="28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7" name="TextBox 16">
                <a:extLst>
                  <a:ext uri="{FF2B5EF4-FFF2-40B4-BE49-F238E27FC236}">
                    <a16:creationId xmlns:a14="http://schemas.microsoft.com/office/drawing/2010/main" xmlns:a16="http://schemas.microsoft.com/office/drawing/2014/main" xmlns="" id="{D8DDDD2C-0AF2-4610-AB4E-838438F8F7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3767" y="1846868"/>
                <a:ext cx="7621195" cy="70429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D8DDDD2C-0AF2-4610-AB4E-838438F8F71D}"/>
              </a:ext>
            </a:extLst>
          </p:cNvPr>
          <p:cNvSpPr txBox="1"/>
          <p:nvPr/>
        </p:nvSpPr>
        <p:spPr>
          <a:xfrm>
            <a:off x="369457" y="1282828"/>
            <a:ext cx="851549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Viết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dương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4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11" name="TextBox 10">
                <a:extLst>
                  <a:ext uri="{FF2B5EF4-FFF2-40B4-BE49-F238E27FC236}">
                    <a16:creationId xmlns="" xmlns:a16="http://schemas.microsoft.com/office/drawing/2014/main" id="{D8DDDD2C-0AF2-4610-AB4E-838438F8F71D}"/>
                  </a:ext>
                </a:extLst>
              </p:cNvPr>
              <p:cNvSpPr txBox="1"/>
              <p:nvPr/>
            </p:nvSpPr>
            <p:spPr>
              <a:xfrm>
                <a:off x="229150" y="2971800"/>
                <a:ext cx="7334032" cy="86132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r>
                        <a:rPr lang="en-GB" sz="240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:(−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)</m:t>
                          </m:r>
                        </m:num>
                        <m:den>
                          <m:d>
                            <m:dPr>
                              <m:ctrlPr>
                                <a:rPr lang="en-US" sz="2400" b="0" i="1" smtClean="0">
                                  <a:latin typeface="Cambria Math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e>
                          </m:d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: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(−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)</m:t>
                          </m:r>
                        </m:den>
                      </m:f>
                      <m:r>
                        <a:rPr lang="en-US" sz="240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vi-VN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400" b="0" i="0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2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(Á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p</m:t>
                      </m:r>
                      <m:r>
                        <a:rPr lang="en-US" sz="2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d</m:t>
                      </m:r>
                      <m:r>
                        <a:rPr lang="en-US" sz="2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ụ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ng</m:t>
                      </m:r>
                      <m:r>
                        <a:rPr lang="en-US" sz="2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t</m:t>
                      </m:r>
                      <m:r>
                        <a:rPr lang="en-US" sz="2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í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nh</m:t>
                      </m:r>
                      <m:r>
                        <a:rPr lang="en-US" sz="2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ch</m:t>
                      </m:r>
                      <m:r>
                        <a:rPr lang="en-US" sz="2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ấ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t</m:t>
                      </m:r>
                      <m:r>
                        <a:rPr lang="en-US" sz="2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2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2</m:t>
                      </m:r>
                      <m:r>
                        <a:rPr lang="en-US" sz="2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4="http://schemas.microsoft.com/office/drawing/2010/main" xmlns:a16="http://schemas.microsoft.com/office/drawing/2014/main" xmlns="" id="{D8DDDD2C-0AF2-4610-AB4E-838438F8F7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150" y="2971800"/>
                <a:ext cx="7334032" cy="861326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Hộp Văn bản 7">
            <a:hlinkClick r:id="" action="ppaction://noaction"/>
            <a:extLst>
              <a:ext uri="{FF2B5EF4-FFF2-40B4-BE49-F238E27FC236}">
                <a16:creationId xmlns:a16="http://schemas.microsoft.com/office/drawing/2014/main" xmlns="" id="{EB7ED101-F2B4-4C74-AA66-F3EEEDAF9309}"/>
              </a:ext>
            </a:extLst>
          </p:cNvPr>
          <p:cNvSpPr txBox="1"/>
          <p:nvPr/>
        </p:nvSpPr>
        <p:spPr>
          <a:xfrm>
            <a:off x="4265314" y="2510135"/>
            <a:ext cx="10686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vi-VN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22" name="TextBox 21">
                <a:extLst>
                  <a:ext uri="{FF2B5EF4-FFF2-40B4-BE49-F238E27FC236}">
                    <a16:creationId xmlns="" xmlns:a16="http://schemas.microsoft.com/office/drawing/2014/main" id="{D8DDDD2C-0AF2-4610-AB4E-838438F8F71D}"/>
                  </a:ext>
                </a:extLst>
              </p:cNvPr>
              <p:cNvSpPr txBox="1"/>
              <p:nvPr/>
            </p:nvSpPr>
            <p:spPr>
              <a:xfrm>
                <a:off x="229150" y="3954570"/>
                <a:ext cx="7086050" cy="8745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5</m:t>
                          </m:r>
                        </m:den>
                      </m:f>
                      <m:r>
                        <a:rPr lang="en-GB" sz="240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sz="2400" b="0" i="1" smtClean="0">
                                  <a:latin typeface="Cambria Math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e>
                          </m:d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.(−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)</m:t>
                          </m:r>
                        </m:num>
                        <m:den>
                          <m:d>
                            <m:dPr>
                              <m:ctrlPr>
                                <a:rPr lang="en-US" sz="2400" b="0" i="1" smtClean="0">
                                  <a:latin typeface="Cambria Math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5</m:t>
                              </m:r>
                            </m:e>
                          </m:d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.(−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)</m:t>
                          </m:r>
                        </m:den>
                      </m:f>
                      <m:r>
                        <a:rPr lang="en-US" sz="240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2400" b="0" i="0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2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(Á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p</m:t>
                      </m:r>
                      <m:r>
                        <a:rPr lang="en-US" sz="2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d</m:t>
                      </m:r>
                      <m:r>
                        <a:rPr lang="en-US" sz="2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ụ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ng</m:t>
                      </m:r>
                      <m:r>
                        <a:rPr lang="en-US" sz="2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t</m:t>
                      </m:r>
                      <m:r>
                        <a:rPr lang="en-US" sz="2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í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nh</m:t>
                      </m:r>
                      <m:r>
                        <a:rPr lang="en-US" sz="2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ch</m:t>
                      </m:r>
                      <m:r>
                        <a:rPr lang="en-US" sz="2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ấ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t</m:t>
                      </m:r>
                      <m:r>
                        <a:rPr lang="en-US" sz="2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2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1</m:t>
                      </m:r>
                      <m:r>
                        <a:rPr lang="en-US" sz="2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2" name="TextBox 21">
                <a:extLst>
                  <a:ext uri="{FF2B5EF4-FFF2-40B4-BE49-F238E27FC236}">
                    <a16:creationId xmlns:a14="http://schemas.microsoft.com/office/drawing/2010/main" xmlns:a16="http://schemas.microsoft.com/office/drawing/2014/main" xmlns="" id="{D8DDDD2C-0AF2-4610-AB4E-838438F8F7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150" y="3954570"/>
                <a:ext cx="7086050" cy="874598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23" name="TextBox 22">
                <a:extLst>
                  <a:ext uri="{FF2B5EF4-FFF2-40B4-BE49-F238E27FC236}">
                    <a16:creationId xmlns="" xmlns:a16="http://schemas.microsoft.com/office/drawing/2014/main" id="{D8DDDD2C-0AF2-4610-AB4E-838438F8F71D}"/>
                  </a:ext>
                </a:extLst>
              </p:cNvPr>
              <p:cNvSpPr txBox="1"/>
              <p:nvPr/>
            </p:nvSpPr>
            <p:spPr>
              <a:xfrm>
                <a:off x="304800" y="4837046"/>
                <a:ext cx="8411931" cy="86132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7</m:t>
                          </m:r>
                        </m:den>
                      </m:f>
                      <m:r>
                        <a:rPr lang="en-GB" sz="240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.(−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)</m:t>
                          </m:r>
                        </m:num>
                        <m:den>
                          <m:d>
                            <m:dPr>
                              <m:ctrlPr>
                                <a:rPr lang="en-US" sz="2400" b="0" i="1" smtClean="0">
                                  <a:latin typeface="Cambria Math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7</m:t>
                              </m:r>
                            </m:e>
                          </m:d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.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(−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)</m:t>
                          </m:r>
                        </m:den>
                      </m:f>
                      <m:r>
                        <a:rPr lang="en-US" sz="240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7</m:t>
                          </m:r>
                        </m:den>
                      </m:f>
                      <m:r>
                        <a:rPr lang="en-US" sz="2400" b="0" i="0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2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(Á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p</m:t>
                      </m:r>
                      <m:r>
                        <a:rPr lang="en-US" sz="2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d</m:t>
                      </m:r>
                      <m:r>
                        <a:rPr lang="en-US" sz="2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ụ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ng</m:t>
                      </m:r>
                      <m:r>
                        <a:rPr lang="en-US" sz="2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t</m:t>
                      </m:r>
                      <m:r>
                        <a:rPr lang="en-US" sz="2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í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nh</m:t>
                      </m:r>
                      <m:r>
                        <a:rPr lang="en-US" sz="2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ch</m:t>
                      </m:r>
                      <m:r>
                        <a:rPr lang="en-US" sz="2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ấ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t</m:t>
                      </m:r>
                      <m:r>
                        <a:rPr lang="en-US" sz="2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2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1</m:t>
                      </m:r>
                      <m:r>
                        <a:rPr lang="en-US" sz="2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3" name="TextBox 22">
                <a:extLst>
                  <a:ext uri="{FF2B5EF4-FFF2-40B4-BE49-F238E27FC236}">
                    <a16:creationId xmlns:a14="http://schemas.microsoft.com/office/drawing/2010/main" xmlns:a16="http://schemas.microsoft.com/office/drawing/2014/main" xmlns="" id="{D8DDDD2C-0AF2-4610-AB4E-838438F8F7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4837046"/>
                <a:ext cx="8411931" cy="861326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24" name="TextBox 23">
                <a:extLst>
                  <a:ext uri="{FF2B5EF4-FFF2-40B4-BE49-F238E27FC236}">
                    <a16:creationId xmlns="" xmlns:a16="http://schemas.microsoft.com/office/drawing/2014/main" id="{D8DDDD2C-0AF2-4610-AB4E-838438F8F71D}"/>
                  </a:ext>
                </a:extLst>
              </p:cNvPr>
              <p:cNvSpPr txBox="1"/>
              <p:nvPr/>
            </p:nvSpPr>
            <p:spPr>
              <a:xfrm>
                <a:off x="325537" y="5635942"/>
                <a:ext cx="8559414" cy="8745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13</m:t>
                          </m:r>
                        </m:den>
                      </m:f>
                      <m:r>
                        <a:rPr lang="en-GB" sz="240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sz="2400" b="0" i="1" smtClean="0">
                                  <a:latin typeface="Cambria Math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7</m:t>
                              </m:r>
                            </m:e>
                          </m:d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: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(−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)</m:t>
                          </m:r>
                        </m:num>
                        <m:den>
                          <m:d>
                            <m:dPr>
                              <m:ctrlPr>
                                <a:rPr lang="en-US" sz="2400" b="0" i="1" smtClean="0">
                                  <a:latin typeface="Cambria Math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13</m:t>
                              </m:r>
                            </m:e>
                          </m:d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: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(−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)</m:t>
                          </m:r>
                        </m:den>
                      </m:f>
                      <m:r>
                        <a:rPr lang="en-US" sz="240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13</m:t>
                          </m:r>
                        </m:den>
                      </m:f>
                      <m:r>
                        <a:rPr lang="en-US" sz="2400" b="0" i="0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2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(Á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p</m:t>
                      </m:r>
                      <m:r>
                        <a:rPr lang="en-US" sz="2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d</m:t>
                      </m:r>
                      <m:r>
                        <a:rPr lang="en-US" sz="2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ụ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ng</m:t>
                      </m:r>
                      <m:r>
                        <a:rPr lang="en-US" sz="2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t</m:t>
                      </m:r>
                      <m:r>
                        <a:rPr lang="en-US" sz="2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í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nh</m:t>
                      </m:r>
                      <m:r>
                        <a:rPr lang="en-US" sz="2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ch</m:t>
                      </m:r>
                      <m:r>
                        <a:rPr lang="en-US" sz="2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ấ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t</m:t>
                      </m:r>
                      <m:r>
                        <a:rPr lang="en-US" sz="2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2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2</m:t>
                      </m:r>
                      <m:r>
                        <a:rPr lang="en-US" sz="2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4" name="TextBox 23">
                <a:extLst>
                  <a:ext uri="{FF2B5EF4-FFF2-40B4-BE49-F238E27FC236}">
                    <a16:creationId xmlns:a14="http://schemas.microsoft.com/office/drawing/2010/main" xmlns:a16="http://schemas.microsoft.com/office/drawing/2014/main" xmlns="" id="{D8DDDD2C-0AF2-4610-AB4E-838438F8F7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537" y="5635942"/>
                <a:ext cx="8559414" cy="874598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xmlns="" val="3030718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:sndAc>
          <p:stSnd>
            <p:snd r:embed="rId11" name="whoosh.wav"/>
          </p:stSnd>
        </p:sndAc>
      </p:transition>
    </mc:Choice>
    <mc:Fallback>
      <p:transition spd="slow">
        <p:sndAc>
          <p:stSnd>
            <p:snd r:embed="rId4" name="whoosh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7" grpId="0" animBg="1"/>
      <p:bldP spid="18" grpId="0"/>
      <p:bldP spid="11" grpId="0" animBg="1"/>
      <p:bldP spid="14" grpId="0"/>
      <p:bldP spid="22" grpId="0" animBg="1"/>
      <p:bldP spid="23" grpId="0" animBg="1"/>
      <p:bldP spid="2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êu đề phụ 2">
            <a:extLst>
              <a:ext uri="{FF2B5EF4-FFF2-40B4-BE49-F238E27FC236}">
                <a16:creationId xmlns:a16="http://schemas.microsoft.com/office/drawing/2014/main" xmlns="" id="{0D860B05-FE76-415A-B960-F0D4049132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25653" y="50455"/>
            <a:ext cx="5521555" cy="606368"/>
          </a:xfrm>
          <a:gradFill flip="none" rotWithShape="1">
            <a:gsLst>
              <a:gs pos="0">
                <a:schemeClr val="accent5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5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5">
                  <a:lumMod val="40000"/>
                  <a:lumOff val="6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solidFill>
              <a:schemeClr val="accent6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6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  <a:endParaRPr lang="vi-VN" sz="2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Hộp Văn bản 7">
            <a:hlinkClick r:id="" action="ppaction://noaction"/>
            <a:extLst>
              <a:ext uri="{FF2B5EF4-FFF2-40B4-BE49-F238E27FC236}">
                <a16:creationId xmlns:a16="http://schemas.microsoft.com/office/drawing/2014/main" xmlns="" id="{EB7ED101-F2B4-4C74-AA66-F3EEEDAF9309}"/>
              </a:ext>
            </a:extLst>
          </p:cNvPr>
          <p:cNvSpPr txBox="1"/>
          <p:nvPr/>
        </p:nvSpPr>
        <p:spPr>
          <a:xfrm>
            <a:off x="229150" y="700843"/>
            <a:ext cx="74670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en-US" sz="24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12 SGK</a:t>
            </a:r>
            <a:endParaRPr lang="vi-VN" sz="24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D8DDDD2C-0AF2-4610-AB4E-838438F8F71D}"/>
              </a:ext>
            </a:extLst>
          </p:cNvPr>
          <p:cNvSpPr txBox="1"/>
          <p:nvPr/>
        </p:nvSpPr>
        <p:spPr>
          <a:xfrm>
            <a:off x="229150" y="1848225"/>
            <a:ext cx="868625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a) 15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	   b) 20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	     c) 45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		d) 50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en-US" sz="28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D8DDDD2C-0AF2-4610-AB4E-838438F8F71D}"/>
              </a:ext>
            </a:extLst>
          </p:cNvPr>
          <p:cNvSpPr txBox="1"/>
          <p:nvPr/>
        </p:nvSpPr>
        <p:spPr>
          <a:xfrm>
            <a:off x="552306" y="1053302"/>
            <a:ext cx="859169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dương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chiếm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4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11" name="TextBox 10">
                <a:extLst>
                  <a:ext uri="{FF2B5EF4-FFF2-40B4-BE49-F238E27FC236}">
                    <a16:creationId xmlns="" xmlns:a16="http://schemas.microsoft.com/office/drawing/2014/main" id="{D8DDDD2C-0AF2-4610-AB4E-838438F8F71D}"/>
                  </a:ext>
                </a:extLst>
              </p:cNvPr>
              <p:cNvSpPr txBox="1"/>
              <p:nvPr/>
            </p:nvSpPr>
            <p:spPr>
              <a:xfrm>
                <a:off x="229150" y="2895600"/>
                <a:ext cx="7191432" cy="71045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 smtClean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a) 15 </a:t>
                </a:r>
                <a:r>
                  <a:rPr lang="en-US" sz="24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phút</a:t>
                </a:r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14:m>
                  <m:oMath xmlns:m="http://schemas.openxmlformats.org/officeDocument/2006/math">
                    <m:r>
                      <a:rPr lang="en-US" sz="2800" b="0" i="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800" i="1" smtClean="0"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15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60</m:t>
                        </m:r>
                      </m:den>
                    </m:f>
                    <m:r>
                      <a:rPr lang="en-US" sz="2800" b="0" i="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gi</m:t>
                    </m:r>
                    <m:r>
                      <a:rPr lang="en-US" sz="2800" b="0" i="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ờ=</m:t>
                    </m:r>
                    <m:f>
                      <m:fPr>
                        <m:ctrlPr>
                          <a:rPr lang="en-US" sz="2800" i="1"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  <m:r>
                      <a:rPr lang="en-US" sz="2800" b="0" i="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gi</m:t>
                    </m:r>
                    <m:r>
                      <a:rPr lang="en-US" sz="28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ờ</m:t>
                    </m:r>
                  </m:oMath>
                </a14:m>
                <a:endParaRPr lang="en-US" sz="28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4="http://schemas.microsoft.com/office/drawing/2010/main" xmlns:a16="http://schemas.microsoft.com/office/drawing/2014/main" xmlns="" id="{D8DDDD2C-0AF2-4610-AB4E-838438F8F7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150" y="2895600"/>
                <a:ext cx="7191432" cy="710451"/>
              </a:xfrm>
              <a:prstGeom prst="rect">
                <a:avLst/>
              </a:prstGeom>
              <a:blipFill rotWithShape="1">
                <a:blip r:embed="rId5"/>
                <a:stretch>
                  <a:fillRect l="-1357" b="-34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Hộp Văn bản 7">
            <a:hlinkClick r:id="" action="ppaction://noaction"/>
            <a:extLst>
              <a:ext uri="{FF2B5EF4-FFF2-40B4-BE49-F238E27FC236}">
                <a16:creationId xmlns:a16="http://schemas.microsoft.com/office/drawing/2014/main" xmlns="" id="{EB7ED101-F2B4-4C74-AA66-F3EEEDAF9309}"/>
              </a:ext>
            </a:extLst>
          </p:cNvPr>
          <p:cNvSpPr txBox="1"/>
          <p:nvPr/>
        </p:nvSpPr>
        <p:spPr>
          <a:xfrm>
            <a:off x="3503314" y="2362200"/>
            <a:ext cx="10686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endParaRPr lang="vi-VN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16" name="TextBox 15">
                <a:extLst>
                  <a:ext uri="{FF2B5EF4-FFF2-40B4-BE49-F238E27FC236}">
                    <a16:creationId xmlns="" xmlns:a16="http://schemas.microsoft.com/office/drawing/2014/main" id="{D8DDDD2C-0AF2-4610-AB4E-838438F8F71D}"/>
                  </a:ext>
                </a:extLst>
              </p:cNvPr>
              <p:cNvSpPr txBox="1"/>
              <p:nvPr/>
            </p:nvSpPr>
            <p:spPr>
              <a:xfrm>
                <a:off x="229150" y="3795041"/>
                <a:ext cx="5541863" cy="70429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 smtClean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b) 20 </a:t>
                </a:r>
                <a:r>
                  <a:rPr lang="en-US" sz="24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phút</a:t>
                </a:r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14:m>
                  <m:oMath xmlns:m="http://schemas.openxmlformats.org/officeDocument/2006/math">
                    <m:r>
                      <a:rPr lang="en-US" sz="2800" b="0" i="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800" i="1" smtClean="0"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20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60</m:t>
                        </m:r>
                      </m:den>
                    </m:f>
                    <m:r>
                      <a:rPr lang="en-US" sz="2800" b="0" i="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gi</m:t>
                    </m:r>
                    <m:r>
                      <a:rPr lang="en-US" sz="2800" b="0" i="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ờ=</m:t>
                    </m:r>
                    <m:f>
                      <m:fPr>
                        <m:ctrlPr>
                          <a:rPr lang="en-US" sz="2800" i="1"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  <m:r>
                      <a:rPr lang="en-US" sz="2800" b="0" i="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gi</m:t>
                    </m:r>
                    <m:r>
                      <a:rPr lang="en-US" sz="28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ờ</m:t>
                    </m:r>
                  </m:oMath>
                </a14:m>
                <a:endParaRPr lang="en-US" sz="28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6" name="TextBox 15">
                <a:extLst>
                  <a:ext uri="{FF2B5EF4-FFF2-40B4-BE49-F238E27FC236}">
                    <a16:creationId xmlns:a14="http://schemas.microsoft.com/office/drawing/2010/main" xmlns:a16="http://schemas.microsoft.com/office/drawing/2014/main" xmlns="" id="{D8DDDD2C-0AF2-4610-AB4E-838438F8F7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150" y="3795041"/>
                <a:ext cx="5541863" cy="704295"/>
              </a:xfrm>
              <a:prstGeom prst="rect">
                <a:avLst/>
              </a:prstGeom>
              <a:blipFill rotWithShape="1">
                <a:blip r:embed="rId6"/>
                <a:stretch>
                  <a:fillRect l="-1760" b="-4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19" name="TextBox 18">
                <a:extLst>
                  <a:ext uri="{FF2B5EF4-FFF2-40B4-BE49-F238E27FC236}">
                    <a16:creationId xmlns="" xmlns:a16="http://schemas.microsoft.com/office/drawing/2014/main" id="{D8DDDD2C-0AF2-4610-AB4E-838438F8F71D}"/>
                  </a:ext>
                </a:extLst>
              </p:cNvPr>
              <p:cNvSpPr txBox="1"/>
              <p:nvPr/>
            </p:nvSpPr>
            <p:spPr>
              <a:xfrm>
                <a:off x="229150" y="4620209"/>
                <a:ext cx="5541863" cy="71045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 smtClean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c) </a:t>
                </a:r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sz="2400" dirty="0" smtClean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5 </a:t>
                </a:r>
                <a:r>
                  <a:rPr lang="en-US" sz="24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phút</a:t>
                </a:r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14:m>
                  <m:oMath xmlns:m="http://schemas.openxmlformats.org/officeDocument/2006/math">
                    <m:r>
                      <a:rPr lang="en-US" sz="2800" b="0" i="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800" i="1" smtClean="0"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45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60</m:t>
                        </m:r>
                      </m:den>
                    </m:f>
                    <m:r>
                      <a:rPr lang="en-US" sz="2800" b="0" i="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gi</m:t>
                    </m:r>
                    <m:r>
                      <a:rPr lang="en-US" sz="2800" b="0" i="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ờ=</m:t>
                    </m:r>
                    <m:f>
                      <m:fPr>
                        <m:ctrlPr>
                          <a:rPr lang="en-US" sz="2800" i="1"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  <m:r>
                      <a:rPr lang="en-US" sz="2800" b="0" i="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gi</m:t>
                    </m:r>
                    <m:r>
                      <a:rPr lang="en-US" sz="28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ờ</m:t>
                    </m:r>
                  </m:oMath>
                </a14:m>
                <a:endParaRPr lang="en-US" sz="28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9" name="TextBox 18">
                <a:extLst>
                  <a:ext uri="{FF2B5EF4-FFF2-40B4-BE49-F238E27FC236}">
                    <a16:creationId xmlns:a14="http://schemas.microsoft.com/office/drawing/2010/main" xmlns:a16="http://schemas.microsoft.com/office/drawing/2014/main" xmlns="" id="{D8DDDD2C-0AF2-4610-AB4E-838438F8F7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150" y="4620209"/>
                <a:ext cx="5541863" cy="710451"/>
              </a:xfrm>
              <a:prstGeom prst="rect">
                <a:avLst/>
              </a:prstGeom>
              <a:blipFill rotWithShape="1">
                <a:blip r:embed="rId7"/>
                <a:stretch>
                  <a:fillRect l="-1760" b="-43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20" name="TextBox 19">
                <a:extLst>
                  <a:ext uri="{FF2B5EF4-FFF2-40B4-BE49-F238E27FC236}">
                    <a16:creationId xmlns="" xmlns:a16="http://schemas.microsoft.com/office/drawing/2014/main" id="{D8DDDD2C-0AF2-4610-AB4E-838438F8F71D}"/>
                  </a:ext>
                </a:extLst>
              </p:cNvPr>
              <p:cNvSpPr txBox="1"/>
              <p:nvPr/>
            </p:nvSpPr>
            <p:spPr>
              <a:xfrm>
                <a:off x="229150" y="5514459"/>
                <a:ext cx="5541863" cy="71045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 smtClean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d) 50 </a:t>
                </a:r>
                <a:r>
                  <a:rPr lang="en-US" sz="24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phút</a:t>
                </a:r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14:m>
                  <m:oMath xmlns:m="http://schemas.openxmlformats.org/officeDocument/2006/math">
                    <m:r>
                      <a:rPr lang="en-US" sz="2800" b="0" i="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800" i="1" smtClean="0"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50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60</m:t>
                        </m:r>
                      </m:den>
                    </m:f>
                    <m:r>
                      <a:rPr lang="en-US" sz="2800" b="0" i="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gi</m:t>
                    </m:r>
                    <m:r>
                      <a:rPr lang="en-US" sz="2800" b="0" i="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ờ=</m:t>
                    </m:r>
                    <m:f>
                      <m:fPr>
                        <m:ctrlPr>
                          <a:rPr lang="en-US" sz="2800" i="1"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6</m:t>
                        </m:r>
                      </m:den>
                    </m:f>
                    <m:r>
                      <a:rPr lang="en-US" sz="2800" b="0" i="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gi</m:t>
                    </m:r>
                    <m:r>
                      <a:rPr lang="en-US" sz="28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ờ</m:t>
                    </m:r>
                  </m:oMath>
                </a14:m>
                <a:endParaRPr lang="en-US" sz="28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0" name="TextBox 19">
                <a:extLst>
                  <a:ext uri="{FF2B5EF4-FFF2-40B4-BE49-F238E27FC236}">
                    <a16:creationId xmlns:a14="http://schemas.microsoft.com/office/drawing/2010/main" xmlns:a16="http://schemas.microsoft.com/office/drawing/2014/main" xmlns="" id="{D8DDDD2C-0AF2-4610-AB4E-838438F8F7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150" y="5514459"/>
                <a:ext cx="5541863" cy="710451"/>
              </a:xfrm>
              <a:prstGeom prst="rect">
                <a:avLst/>
              </a:prstGeom>
              <a:blipFill rotWithShape="1">
                <a:blip r:embed="rId8"/>
                <a:stretch>
                  <a:fillRect l="-1760" b="-43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21" name="TextBox 20">
                <a:extLst>
                  <a:ext uri="{FF2B5EF4-FFF2-40B4-BE49-F238E27FC236}">
                    <a16:creationId xmlns="" xmlns:a16="http://schemas.microsoft.com/office/drawing/2014/main" id="{D8DDDD2C-0AF2-4610-AB4E-838438F8F71D}"/>
                  </a:ext>
                </a:extLst>
              </p:cNvPr>
              <p:cNvSpPr txBox="1"/>
              <p:nvPr/>
            </p:nvSpPr>
            <p:spPr>
              <a:xfrm>
                <a:off x="5294988" y="3122330"/>
                <a:ext cx="2394285" cy="299575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4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1 </a:t>
                </a:r>
                <a:r>
                  <a:rPr lang="en-US" sz="2400" b="1" dirty="0" err="1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giờ</a:t>
                </a:r>
                <a:r>
                  <a:rPr lang="en-US" sz="24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= 60 </a:t>
                </a:r>
                <a:r>
                  <a:rPr lang="en-US" sz="2400" b="1" dirty="0" err="1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phút</a:t>
                </a:r>
                <a:endParaRPr lang="en-US" sz="24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400" b="1" dirty="0" smtClean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1 </a:t>
                </a:r>
                <a:r>
                  <a:rPr lang="en-US" sz="2400" b="1" dirty="0" err="1" smtClean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phút</a:t>
                </a:r>
                <a:r>
                  <a:rPr lang="en-US" sz="2400" b="1" dirty="0" smtClean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rgbClr val="FF0000"/>
                            </a:solidFill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𝟔𝟎</m:t>
                        </m:r>
                      </m:den>
                    </m:f>
                  </m:oMath>
                </a14:m>
                <a:r>
                  <a:rPr lang="en-US" sz="2400" b="1" dirty="0" smtClean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giờ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4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 </a:t>
                </a:r>
                <a:r>
                  <a:rPr lang="en-US" sz="24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phút</a:t>
                </a:r>
                <a:r>
                  <a:rPr lang="en-US" sz="24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rgbClr val="FF0000"/>
                            </a:solidFill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𝒂</m:t>
                        </m:r>
                      </m:num>
                      <m:den>
                        <m:r>
                          <a:rPr 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𝟔𝟎</m:t>
                        </m:r>
                      </m:den>
                    </m:f>
                  </m:oMath>
                </a14:m>
                <a:r>
                  <a:rPr lang="en-US" sz="24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giờ</a:t>
                </a:r>
              </a:p>
              <a:p>
                <a:pPr>
                  <a:lnSpc>
                    <a:spcPct val="150000"/>
                  </a:lnSpc>
                </a:pPr>
                <a:endParaRPr lang="en-US" sz="2400" b="1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1" name="TextBox 20">
                <a:extLst>
                  <a:ext uri="{FF2B5EF4-FFF2-40B4-BE49-F238E27FC236}">
                    <a16:creationId xmlns:a14="http://schemas.microsoft.com/office/drawing/2010/main" xmlns:a16="http://schemas.microsoft.com/office/drawing/2014/main" xmlns="" id="{D8DDDD2C-0AF2-4610-AB4E-838438F8F7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4988" y="3122330"/>
                <a:ext cx="2394285" cy="2995757"/>
              </a:xfrm>
              <a:prstGeom prst="rect">
                <a:avLst/>
              </a:prstGeom>
              <a:blipFill rotWithShape="1">
                <a:blip r:embed="rId9"/>
                <a:stretch>
                  <a:fillRect l="-40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xmlns="" val="35105322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:sndAc>
          <p:stSnd>
            <p:snd r:embed="rId10" name="whoosh.wav"/>
          </p:stSnd>
        </p:sndAc>
      </p:transition>
    </mc:Choice>
    <mc:Fallback>
      <p:transition spd="slow">
        <p:sndAc>
          <p:stSnd>
            <p:snd r:embed="rId4" name="whoosh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7" grpId="0"/>
      <p:bldP spid="18" grpId="0"/>
      <p:bldP spid="11" grpId="0" animBg="1"/>
      <p:bldP spid="14" grpId="0"/>
      <p:bldP spid="16" grpId="0" animBg="1"/>
      <p:bldP spid="19" grpId="0" animBg="1"/>
      <p:bldP spid="2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êu đề phụ 2">
            <a:extLst>
              <a:ext uri="{FF2B5EF4-FFF2-40B4-BE49-F238E27FC236}">
                <a16:creationId xmlns:a16="http://schemas.microsoft.com/office/drawing/2014/main" xmlns="" id="{0D860B05-FE76-415A-B960-F0D4049132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25653" y="50455"/>
            <a:ext cx="5521555" cy="606368"/>
          </a:xfrm>
          <a:gradFill flip="none" rotWithShape="1">
            <a:gsLst>
              <a:gs pos="0">
                <a:schemeClr val="accent5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5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5">
                  <a:lumMod val="40000"/>
                  <a:lumOff val="6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solidFill>
              <a:schemeClr val="accent6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6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  <a:endParaRPr lang="vi-VN" sz="2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Hộp Văn bản 7">
            <a:hlinkClick r:id="" action="ppaction://noaction"/>
            <a:extLst>
              <a:ext uri="{FF2B5EF4-FFF2-40B4-BE49-F238E27FC236}">
                <a16:creationId xmlns:a16="http://schemas.microsoft.com/office/drawing/2014/main" xmlns="" id="{EB7ED101-F2B4-4C74-AA66-F3EEEDAF9309}"/>
              </a:ext>
            </a:extLst>
          </p:cNvPr>
          <p:cNvSpPr txBox="1"/>
          <p:nvPr/>
        </p:nvSpPr>
        <p:spPr>
          <a:xfrm>
            <a:off x="229150" y="700843"/>
            <a:ext cx="54096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2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en-US" sz="24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12 SGK</a:t>
            </a:r>
            <a:endParaRPr lang="vi-VN" sz="24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D8DDDD2C-0AF2-4610-AB4E-838438F8F71D}"/>
              </a:ext>
            </a:extLst>
          </p:cNvPr>
          <p:cNvSpPr txBox="1"/>
          <p:nvPr/>
        </p:nvSpPr>
        <p:spPr>
          <a:xfrm>
            <a:off x="754495" y="1752600"/>
            <a:ext cx="885757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a) 20 kg;	b) 55kg;	c) 87kg;	 d) 91kg</a:t>
            </a:r>
            <a:endParaRPr lang="en-US" sz="28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D8DDDD2C-0AF2-4610-AB4E-838438F8F71D}"/>
              </a:ext>
            </a:extLst>
          </p:cNvPr>
          <p:cNvSpPr txBox="1"/>
          <p:nvPr/>
        </p:nvSpPr>
        <p:spPr>
          <a:xfrm>
            <a:off x="552306" y="1053302"/>
            <a:ext cx="736451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tấn</a:t>
            </a:r>
            <a:endParaRPr lang="en-US" sz="24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11" name="TextBox 10">
                <a:extLst>
                  <a:ext uri="{FF2B5EF4-FFF2-40B4-BE49-F238E27FC236}">
                    <a16:creationId xmlns="" xmlns:a16="http://schemas.microsoft.com/office/drawing/2014/main" id="{D8DDDD2C-0AF2-4610-AB4E-838438F8F71D}"/>
                  </a:ext>
                </a:extLst>
              </p:cNvPr>
              <p:cNvSpPr txBox="1"/>
              <p:nvPr/>
            </p:nvSpPr>
            <p:spPr>
              <a:xfrm>
                <a:off x="580967" y="2971799"/>
                <a:ext cx="8105833" cy="70429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 smtClean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a) 20kg 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800" i="1" smtClean="0"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20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100</m:t>
                        </m:r>
                      </m:den>
                    </m:f>
                    <m:r>
                      <a:rPr lang="en-US" sz="2800" b="0" i="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t</m:t>
                    </m:r>
                    <m:r>
                      <a:rPr lang="en-US" sz="2800" b="0" i="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ạ=</m:t>
                    </m:r>
                    <m:f>
                      <m:fPr>
                        <m:ctrlPr>
                          <a:rPr lang="en-US" sz="2800" i="1"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  <m:r>
                      <a:rPr lang="en-US" sz="2800" b="0" i="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t</m:t>
                    </m:r>
                    <m:r>
                      <a:rPr lang="en-US" sz="2800" b="0" i="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ạ   ;</m:t>
                    </m:r>
                    <m:r>
                      <m:rPr>
                        <m:nor/>
                      </m:rPr>
                      <a:rPr lang="en-US" sz="240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20</m:t>
                    </m:r>
                    <m:r>
                      <m:rPr>
                        <m:nor/>
                      </m:rPr>
                      <a:rPr lang="en-US" sz="240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kg</m:t>
                    </m:r>
                    <m:r>
                      <m:rPr>
                        <m:nor/>
                      </m:rPr>
                      <a:rPr lang="en-US" sz="240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28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20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00</m:t>
                        </m:r>
                      </m:den>
                    </m:f>
                    <m:r>
                      <a:rPr lang="en-US" sz="28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t</m:t>
                    </m:r>
                    <m:r>
                      <a:rPr lang="en-US" sz="2800" b="0" i="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ấ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n</m:t>
                    </m:r>
                    <m:r>
                      <a:rPr lang="en-US" sz="28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den>
                    </m:f>
                    <m:r>
                      <a:rPr lang="en-US" sz="28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t</m:t>
                    </m:r>
                    <m:r>
                      <a:rPr lang="en-US" sz="2800" b="0" i="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ấ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n</m:t>
                    </m:r>
                  </m:oMath>
                </a14:m>
                <a:endParaRPr lang="en-US" sz="2800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4="http://schemas.microsoft.com/office/drawing/2010/main" xmlns:a16="http://schemas.microsoft.com/office/drawing/2014/main" xmlns="" id="{D8DDDD2C-0AF2-4610-AB4E-838438F8F7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967" y="2971799"/>
                <a:ext cx="8105833" cy="704295"/>
              </a:xfrm>
              <a:prstGeom prst="rect">
                <a:avLst/>
              </a:prstGeom>
              <a:blipFill rotWithShape="1">
                <a:blip r:embed="rId5"/>
                <a:stretch>
                  <a:fillRect l="-1128" b="-34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Hộp Văn bản 7">
            <a:hlinkClick r:id="" action="ppaction://noaction"/>
            <a:extLst>
              <a:ext uri="{FF2B5EF4-FFF2-40B4-BE49-F238E27FC236}">
                <a16:creationId xmlns:a16="http://schemas.microsoft.com/office/drawing/2014/main" xmlns="" id="{EB7ED101-F2B4-4C74-AA66-F3EEEDAF9309}"/>
              </a:ext>
            </a:extLst>
          </p:cNvPr>
          <p:cNvSpPr txBox="1"/>
          <p:nvPr/>
        </p:nvSpPr>
        <p:spPr>
          <a:xfrm>
            <a:off x="4036714" y="2306896"/>
            <a:ext cx="10686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endParaRPr lang="vi-VN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16" name="TextBox 15">
                <a:extLst>
                  <a:ext uri="{FF2B5EF4-FFF2-40B4-BE49-F238E27FC236}">
                    <a16:creationId xmlns="" xmlns:a16="http://schemas.microsoft.com/office/drawing/2014/main" id="{D8DDDD2C-0AF2-4610-AB4E-838438F8F71D}"/>
                  </a:ext>
                </a:extLst>
              </p:cNvPr>
              <p:cNvSpPr txBox="1"/>
              <p:nvPr/>
            </p:nvSpPr>
            <p:spPr>
              <a:xfrm>
                <a:off x="580967" y="3741906"/>
                <a:ext cx="7459141" cy="62222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 smtClean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b) 55kg </a:t>
                </a:r>
                <a14:m>
                  <m:oMath xmlns:m="http://schemas.openxmlformats.org/officeDocument/2006/math">
                    <m:r>
                      <a:rPr lang="en-US" sz="24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55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100</m:t>
                        </m:r>
                      </m:den>
                    </m:f>
                    <m:r>
                      <a:rPr lang="en-US" sz="24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4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t</m:t>
                    </m:r>
                    <m:r>
                      <a:rPr lang="en-US" sz="24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ạ=</m:t>
                    </m:r>
                    <m:f>
                      <m:fPr>
                        <m:ctrlPr>
                          <a:rPr lang="en-US" sz="2400" i="1"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20</m:t>
                        </m:r>
                      </m:den>
                    </m:f>
                    <m:r>
                      <a:rPr lang="en-US" sz="24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4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t</m:t>
                    </m:r>
                    <m:r>
                      <a:rPr lang="en-US" sz="24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ạ   ;</m:t>
                    </m:r>
                    <m:r>
                      <m:rPr>
                        <m:nor/>
                      </m:rPr>
                      <a:rPr lang="en-US" sz="2400" b="0" i="0" smtClean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55</m:t>
                    </m:r>
                    <m:r>
                      <m:rPr>
                        <m:nor/>
                      </m:rPr>
                      <a:rPr lang="en-US" sz="240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kg</m:t>
                    </m:r>
                    <m:r>
                      <m:rPr>
                        <m:nor/>
                      </m:rPr>
                      <a:rPr lang="en-US" sz="240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24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55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1000</m:t>
                        </m:r>
                      </m:den>
                    </m:f>
                    <m:r>
                      <a:rPr lang="en-US" sz="24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4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t</m:t>
                    </m:r>
                    <m:r>
                      <a:rPr lang="en-US" sz="24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ấ</m:t>
                    </m:r>
                    <m:r>
                      <m:rPr>
                        <m:sty m:val="p"/>
                      </m:rPr>
                      <a:rPr lang="en-US" sz="24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n</m:t>
                    </m:r>
                    <m:r>
                      <a:rPr lang="en-US" sz="24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20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den>
                    </m:f>
                    <m:r>
                      <a:rPr lang="en-US" sz="24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4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t</m:t>
                    </m:r>
                    <m:r>
                      <a:rPr lang="en-US" sz="24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ấ</m:t>
                    </m:r>
                    <m:r>
                      <m:rPr>
                        <m:sty m:val="p"/>
                      </m:rPr>
                      <a:rPr lang="en-US" sz="24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n</m:t>
                    </m:r>
                  </m:oMath>
                </a14:m>
                <a:endParaRPr lang="en-US" sz="2400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6" name="TextBox 15">
                <a:extLst>
                  <a:ext uri="{FF2B5EF4-FFF2-40B4-BE49-F238E27FC236}">
                    <a16:creationId xmlns:a14="http://schemas.microsoft.com/office/drawing/2010/main" xmlns:a16="http://schemas.microsoft.com/office/drawing/2014/main" xmlns="" id="{D8DDDD2C-0AF2-4610-AB4E-838438F8F7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967" y="3741906"/>
                <a:ext cx="7459141" cy="622222"/>
              </a:xfrm>
              <a:prstGeom prst="rect">
                <a:avLst/>
              </a:prstGeom>
              <a:blipFill rotWithShape="1">
                <a:blip r:embed="rId6"/>
                <a:stretch>
                  <a:fillRect l="-1225" b="-88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19" name="TextBox 18">
                <a:extLst>
                  <a:ext uri="{FF2B5EF4-FFF2-40B4-BE49-F238E27FC236}">
                    <a16:creationId xmlns="" xmlns:a16="http://schemas.microsoft.com/office/drawing/2014/main" id="{D8DDDD2C-0AF2-4610-AB4E-838438F8F71D}"/>
                  </a:ext>
                </a:extLst>
              </p:cNvPr>
              <p:cNvSpPr txBox="1"/>
              <p:nvPr/>
            </p:nvSpPr>
            <p:spPr>
              <a:xfrm>
                <a:off x="580967" y="4606052"/>
                <a:ext cx="6181781" cy="61696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 smtClean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c) 87kg </a:t>
                </a:r>
                <a14:m>
                  <m:oMath xmlns:m="http://schemas.openxmlformats.org/officeDocument/2006/math">
                    <m:r>
                      <a:rPr lang="en-US" sz="24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87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100</m:t>
                        </m:r>
                      </m:den>
                    </m:f>
                    <m:r>
                      <a:rPr lang="en-US" sz="24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4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t</m:t>
                    </m:r>
                    <m:r>
                      <a:rPr lang="en-US" sz="24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ạ   ;</m:t>
                    </m:r>
                    <m:r>
                      <m:rPr>
                        <m:nor/>
                      </m:rPr>
                      <a:rPr lang="en-US" sz="2400" b="0" i="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87</m:t>
                    </m:r>
                    <m:r>
                      <m:rPr>
                        <m:nor/>
                      </m:rPr>
                      <a:rPr lang="en-US" sz="240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kg</m:t>
                    </m:r>
                    <m:r>
                      <m:rPr>
                        <m:nor/>
                      </m:rPr>
                      <a:rPr lang="en-US" sz="240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24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87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1000</m:t>
                        </m:r>
                      </m:den>
                    </m:f>
                    <m:r>
                      <a:rPr lang="en-US" sz="24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4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t</m:t>
                    </m:r>
                    <m:r>
                      <a:rPr lang="en-US" sz="24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ấ</m:t>
                    </m:r>
                    <m:r>
                      <m:rPr>
                        <m:sty m:val="p"/>
                      </m:rPr>
                      <a:rPr lang="en-US" sz="24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n</m:t>
                    </m:r>
                  </m:oMath>
                </a14:m>
                <a:endParaRPr lang="en-US" sz="2400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9" name="TextBox 18">
                <a:extLst>
                  <a:ext uri="{FF2B5EF4-FFF2-40B4-BE49-F238E27FC236}">
                    <a16:creationId xmlns:a14="http://schemas.microsoft.com/office/drawing/2010/main" xmlns:a16="http://schemas.microsoft.com/office/drawing/2014/main" xmlns="" id="{D8DDDD2C-0AF2-4610-AB4E-838438F8F7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967" y="4606052"/>
                <a:ext cx="6181781" cy="616964"/>
              </a:xfrm>
              <a:prstGeom prst="rect">
                <a:avLst/>
              </a:prstGeom>
              <a:blipFill rotWithShape="1">
                <a:blip r:embed="rId7"/>
                <a:stretch>
                  <a:fillRect l="-1479" b="-89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20" name="TextBox 19">
                <a:extLst>
                  <a:ext uri="{FF2B5EF4-FFF2-40B4-BE49-F238E27FC236}">
                    <a16:creationId xmlns="" xmlns:a16="http://schemas.microsoft.com/office/drawing/2014/main" id="{D8DDDD2C-0AF2-4610-AB4E-838438F8F71D}"/>
                  </a:ext>
                </a:extLst>
              </p:cNvPr>
              <p:cNvSpPr txBox="1"/>
              <p:nvPr/>
            </p:nvSpPr>
            <p:spPr>
              <a:xfrm>
                <a:off x="580967" y="5441720"/>
                <a:ext cx="5541863" cy="61696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 smtClean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d) </a:t>
                </a:r>
                <a:r>
                  <a:rPr lang="en-US" sz="2000" dirty="0" smtClean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91kg </a:t>
                </a:r>
                <a14:m>
                  <m:oMath xmlns:m="http://schemas.openxmlformats.org/officeDocument/2006/math">
                    <m:r>
                      <a:rPr lang="en-US" sz="24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91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100</m:t>
                        </m:r>
                      </m:den>
                    </m:f>
                    <m:r>
                      <a:rPr lang="en-US" sz="24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4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t</m:t>
                    </m:r>
                    <m:r>
                      <a:rPr lang="en-US" sz="24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ạ   ;</m:t>
                    </m:r>
                    <m:r>
                      <m:rPr>
                        <m:nor/>
                      </m:rPr>
                      <a:rPr lang="en-US" sz="2400" b="0" i="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91</m:t>
                    </m:r>
                    <m:r>
                      <m:rPr>
                        <m:nor/>
                      </m:rPr>
                      <a:rPr lang="en-US" sz="200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kg</m:t>
                    </m:r>
                    <m:r>
                      <m:rPr>
                        <m:nor/>
                      </m:rPr>
                      <a:rPr lang="en-US" sz="200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24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91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1000</m:t>
                        </m:r>
                      </m:den>
                    </m:f>
                    <m:r>
                      <a:rPr lang="en-US" sz="24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4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t</m:t>
                    </m:r>
                    <m:r>
                      <a:rPr lang="en-US" sz="24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ấ</m:t>
                    </m:r>
                    <m:r>
                      <m:rPr>
                        <m:sty m:val="p"/>
                      </m:rPr>
                      <a:rPr lang="en-US" sz="24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n</m:t>
                    </m:r>
                  </m:oMath>
                </a14:m>
                <a:endParaRPr lang="en-US" sz="2400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0" name="TextBox 19">
                <a:extLst>
                  <a:ext uri="{FF2B5EF4-FFF2-40B4-BE49-F238E27FC236}">
                    <a16:creationId xmlns:a14="http://schemas.microsoft.com/office/drawing/2010/main" xmlns:a16="http://schemas.microsoft.com/office/drawing/2014/main" xmlns="" id="{D8DDDD2C-0AF2-4610-AB4E-838438F8F7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967" y="5441720"/>
                <a:ext cx="5541863" cy="616964"/>
              </a:xfrm>
              <a:prstGeom prst="rect">
                <a:avLst/>
              </a:prstGeom>
              <a:blipFill rotWithShape="1">
                <a:blip r:embed="rId8"/>
                <a:stretch>
                  <a:fillRect l="-1650" b="-89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21" name="TextBox 20">
                <a:extLst>
                  <a:ext uri="{FF2B5EF4-FFF2-40B4-BE49-F238E27FC236}">
                    <a16:creationId xmlns="" xmlns:a16="http://schemas.microsoft.com/office/drawing/2014/main" id="{D8DDDD2C-0AF2-4610-AB4E-838438F8F71D}"/>
                  </a:ext>
                </a:extLst>
              </p:cNvPr>
              <p:cNvSpPr txBox="1"/>
              <p:nvPr/>
            </p:nvSpPr>
            <p:spPr>
              <a:xfrm>
                <a:off x="6553200" y="4157467"/>
                <a:ext cx="2394285" cy="26780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4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1 </a:t>
                </a:r>
                <a:r>
                  <a:rPr lang="en-US" sz="2400" b="1" dirty="0" err="1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tạ</a:t>
                </a:r>
                <a:r>
                  <a:rPr lang="en-US" sz="24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= 100 kg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400" b="1" dirty="0" smtClean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1 </a:t>
                </a:r>
                <a:r>
                  <a:rPr lang="en-US" sz="2400" b="1" dirty="0" err="1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tấn</a:t>
                </a:r>
                <a:r>
                  <a:rPr lang="en-US" sz="2400" b="1" dirty="0" smtClean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:r>
                  <a:rPr lang="en-US" sz="24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1000 </a:t>
                </a:r>
                <a:r>
                  <a:rPr lang="en-US" sz="24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kg </a:t>
                </a:r>
                <a:endParaRPr lang="en-US" sz="24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4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 kg </a:t>
                </a:r>
                <a:r>
                  <a:rPr lang="en-US" sz="24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>
                            <a:solidFill>
                              <a:srgbClr val="FF0000"/>
                            </a:solidFill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𝒂</m:t>
                        </m:r>
                      </m:num>
                      <m:den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𝟏𝟎</m:t>
                        </m:r>
                        <m:r>
                          <a:rPr lang="en-US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𝟎</m:t>
                        </m:r>
                      </m:den>
                    </m:f>
                  </m:oMath>
                </a14:m>
                <a:r>
                  <a:rPr lang="en-US" sz="24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US" sz="24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tạ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4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 kg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>
                            <a:solidFill>
                              <a:srgbClr val="FF0000"/>
                            </a:solidFill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𝒂</m:t>
                        </m:r>
                      </m:num>
                      <m:den>
                        <m:r>
                          <a:rPr lang="en-US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𝟎</m:t>
                        </m:r>
                        <m:r>
                          <a:rPr lang="en-US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𝟎𝟎</m:t>
                        </m:r>
                      </m:den>
                    </m:f>
                  </m:oMath>
                </a14:m>
                <a:r>
                  <a:rPr lang="en-US" sz="24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US" sz="24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tấn</a:t>
                </a:r>
                <a:endParaRPr 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1" name="TextBox 20">
                <a:extLst>
                  <a:ext uri="{FF2B5EF4-FFF2-40B4-BE49-F238E27FC236}">
                    <a16:creationId xmlns:a14="http://schemas.microsoft.com/office/drawing/2010/main" xmlns:a16="http://schemas.microsoft.com/office/drawing/2014/main" xmlns="" id="{D8DDDD2C-0AF2-4610-AB4E-838438F8F7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3200" y="4157467"/>
                <a:ext cx="2394285" cy="2678041"/>
              </a:xfrm>
              <a:prstGeom prst="rect">
                <a:avLst/>
              </a:prstGeom>
              <a:blipFill rotWithShape="1">
                <a:blip r:embed="rId9"/>
                <a:stretch>
                  <a:fillRect l="-38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xmlns="" val="41034003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:sndAc>
          <p:stSnd>
            <p:snd r:embed="rId10" name="whoosh.wav"/>
          </p:stSnd>
        </p:sndAc>
      </p:transition>
    </mc:Choice>
    <mc:Fallback>
      <p:transition spd="slow">
        <p:sndAc>
          <p:stSnd>
            <p:snd r:embed="rId4" name="whoosh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7" grpId="0"/>
      <p:bldP spid="18" grpId="0"/>
      <p:bldP spid="11" grpId="0" animBg="1"/>
      <p:bldP spid="14" grpId="0"/>
      <p:bldP spid="16" grpId="0" animBg="1"/>
      <p:bldP spid="19" grpId="0" animBg="1"/>
      <p:bldP spid="2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08520" y="-243408"/>
            <a:ext cx="9289032" cy="7272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81051" y="304800"/>
            <a:ext cx="22573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1. </a:t>
            </a:r>
            <a:r>
              <a:rPr lang="en-US" sz="2800" b="1" dirty="0" err="1" smtClean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b="1" dirty="0" smtClean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b="1" dirty="0" smtClean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1</a:t>
            </a:r>
            <a:endParaRPr lang="en-US" sz="2800" b="1" dirty="0">
              <a:solidFill>
                <a:srgbClr val="0070C0"/>
              </a:solidFill>
              <a:latin typeface="Cambria Math" panose="020405030504060302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" y="1066800"/>
            <a:ext cx="7562850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sharpenSoften amount="50000"/>
                    </a14:imgEffect>
                    <a14:imgEffect>
                      <a14:saturation sat="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392996"/>
            <a:ext cx="4410075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 xmlns="">
                  <a14:imgLayer r:embed="rId8">
                    <a14:imgEffect>
                      <a14:sharpenSoften amount="50000"/>
                    </a14:imgEffect>
                    <a14:imgEffect>
                      <a14:saturation sat="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962400"/>
            <a:ext cx="7305675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86322223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08520" y="-243408"/>
            <a:ext cx="9289032" cy="7272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81051" y="304800"/>
            <a:ext cx="22573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1. </a:t>
            </a:r>
            <a:r>
              <a:rPr lang="en-US" sz="2800" b="1" dirty="0" err="1" smtClean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b="1" dirty="0" smtClean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b="1" dirty="0" smtClean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1</a:t>
            </a:r>
            <a:endParaRPr lang="en-US" sz="2800" b="1" dirty="0">
              <a:solidFill>
                <a:srgbClr val="0070C0"/>
              </a:solidFill>
              <a:latin typeface="Cambria Math" panose="020405030504060302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50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3708" y="1085850"/>
            <a:ext cx="7239000" cy="150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sharpenSoften amount="500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138596"/>
            <a:ext cx="4572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 xmlns="">
                  <a14:imgLayer r:embed="rId8">
                    <a14:imgEffect>
                      <a14:sharpenSoften amount="500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648075"/>
            <a:ext cx="4229100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 xmlns="">
                  <a14:imgLayer r:embed="rId10">
                    <a14:imgEffect>
                      <a14:sharpenSoften amount="500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32114" y="4205287"/>
            <a:ext cx="780097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 xmlns="">
                  <a14:imgLayer r:embed="rId12">
                    <a14:imgEffect>
                      <a14:sharpenSoften amount="500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43000" y="4804737"/>
            <a:ext cx="4962525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509899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08520" y="-243408"/>
            <a:ext cx="9289032" cy="7272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81051" y="304800"/>
            <a:ext cx="22573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1. </a:t>
            </a:r>
            <a:r>
              <a:rPr lang="en-US" sz="2800" b="1" dirty="0" err="1" smtClean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b="1" dirty="0" smtClean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b="1" dirty="0" smtClean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1</a:t>
            </a:r>
            <a:endParaRPr lang="en-US" sz="2800" b="1" dirty="0">
              <a:solidFill>
                <a:srgbClr val="0070C0"/>
              </a:solidFill>
              <a:latin typeface="Cambria Math" panose="020405030504060302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9273" y="1182029"/>
            <a:ext cx="8020050" cy="12573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D8DDDD2C-0AF2-4610-AB4E-838438F8F71D}"/>
              </a:ext>
            </a:extLst>
          </p:cNvPr>
          <p:cNvSpPr txBox="1"/>
          <p:nvPr/>
        </p:nvSpPr>
        <p:spPr>
          <a:xfrm>
            <a:off x="396534" y="986135"/>
            <a:ext cx="125057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Ví dụ 1:</a:t>
            </a:r>
            <a:endParaRPr lang="en-US" sz="26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10" name="TextBox 9">
                <a:extLst>
                  <a:ext uri="{FF2B5EF4-FFF2-40B4-BE49-F238E27FC236}">
                    <a16:creationId xmlns="" xmlns:a16="http://schemas.microsoft.com/office/drawing/2014/main" id="{D8DDDD2C-0AF2-4610-AB4E-838438F8F71D}"/>
                  </a:ext>
                </a:extLst>
              </p:cNvPr>
              <p:cNvSpPr txBox="1"/>
              <p:nvPr/>
            </p:nvSpPr>
            <p:spPr>
              <a:xfrm>
                <a:off x="325293" y="1600200"/>
                <a:ext cx="4244643" cy="72346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nl-NL" sz="28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2800" b="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6</m:t>
                        </m:r>
                      </m:den>
                    </m:f>
                    <m:r>
                      <a:rPr lang="en-GB" sz="2800" b="0" i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vi-VN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).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6</m:t>
                        </m:r>
                      </m:num>
                      <m:den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6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.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6</m:t>
                        </m:r>
                      </m:den>
                    </m:f>
                    <m:r>
                      <a:rPr lang="en-US" sz="2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30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36</m:t>
                        </m:r>
                      </m:den>
                    </m:f>
                    <m:r>
                      <a:rPr lang="en-US" sz="2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endParaRPr lang="en-US" sz="28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="" xmlns:a14="http://schemas.microsoft.com/office/drawing/2010/main" xmlns:a16="http://schemas.microsoft.com/office/drawing/2014/main" id="{D8DDDD2C-0AF2-4610-AB4E-838438F8F7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293" y="1600200"/>
                <a:ext cx="4244643" cy="723468"/>
              </a:xfrm>
              <a:prstGeom prst="rect">
                <a:avLst/>
              </a:prstGeom>
              <a:blipFill rotWithShape="1">
                <a:blip r:embed="rId5"/>
                <a:stretch>
                  <a:fillRect l="-2869" b="-93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12" name="TextBox 11">
                <a:extLst>
                  <a:ext uri="{FF2B5EF4-FFF2-40B4-BE49-F238E27FC236}">
                    <a16:creationId xmlns="" xmlns:a16="http://schemas.microsoft.com/office/drawing/2014/main" id="{D8DDDD2C-0AF2-4610-AB4E-838438F8F71D}"/>
                  </a:ext>
                </a:extLst>
              </p:cNvPr>
              <p:cNvSpPr txBox="1"/>
              <p:nvPr/>
            </p:nvSpPr>
            <p:spPr>
              <a:xfrm>
                <a:off x="4535996" y="1659760"/>
                <a:ext cx="3733800" cy="6806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 smtClean="0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2400" b="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6</m:t>
                        </m:r>
                      </m:den>
                    </m:f>
                    <m:r>
                      <a:rPr lang="en-GB" sz="2400" b="0" i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solidFill>
                              <a:srgbClr val="000000"/>
                            </a:solidFill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vi-VN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).(−</m:t>
                        </m:r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9</m:t>
                        </m:r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num>
                      <m:den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6</m:t>
                        </m:r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.(−</m:t>
                        </m:r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9</m:t>
                        </m:r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den>
                    </m:f>
                    <m:r>
                      <a:rPr lang="en-US" sz="2400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solidFill>
                              <a:srgbClr val="000000"/>
                            </a:solidFill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45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54</m:t>
                        </m:r>
                      </m:den>
                    </m:f>
                    <m:r>
                      <a:rPr lang="en-US" sz="2400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endParaRPr lang="en-US" sz="24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2" name="TextBox 11">
                <a:extLst>
                  <a:ext uri="{FF2B5EF4-FFF2-40B4-BE49-F238E27FC236}">
                    <a16:creationId xmlns="" xmlns:a14="http://schemas.microsoft.com/office/drawing/2010/main" xmlns:a16="http://schemas.microsoft.com/office/drawing/2014/main" id="{D8DDDD2C-0AF2-4610-AB4E-838438F8F7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5996" y="1659760"/>
                <a:ext cx="3733800" cy="680699"/>
              </a:xfrm>
              <a:prstGeom prst="rect">
                <a:avLst/>
              </a:prstGeom>
              <a:blipFill rotWithShape="1">
                <a:blip r:embed="rId6"/>
                <a:stretch>
                  <a:fillRect l="-2447" b="-8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D8DDDD2C-0AF2-4610-AB4E-838438F8F71D}"/>
              </a:ext>
            </a:extLst>
          </p:cNvPr>
          <p:cNvSpPr txBox="1"/>
          <p:nvPr/>
        </p:nvSpPr>
        <p:spPr>
          <a:xfrm>
            <a:off x="502025" y="2286000"/>
            <a:ext cx="125057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Ví dụ 2:</a:t>
            </a:r>
            <a:endParaRPr lang="en-US" sz="26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14" name="TextBox 13">
                <a:extLst>
                  <a:ext uri="{FF2B5EF4-FFF2-40B4-BE49-F238E27FC236}">
                    <a16:creationId xmlns="" xmlns:a16="http://schemas.microsoft.com/office/drawing/2014/main" id="{D8DDDD2C-0AF2-4610-AB4E-838438F8F71D}"/>
                  </a:ext>
                </a:extLst>
              </p:cNvPr>
              <p:cNvSpPr txBox="1"/>
              <p:nvPr/>
            </p:nvSpPr>
            <p:spPr>
              <a:xfrm>
                <a:off x="533400" y="2548341"/>
                <a:ext cx="8050307" cy="62222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 smtClean="0"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Quy </a:t>
                </a:r>
                <a:r>
                  <a:rPr lang="en-US" sz="2400" dirty="0" err="1" smtClean="0"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đồng</a:t>
                </a:r>
                <a:r>
                  <a:rPr lang="en-US" sz="2400" dirty="0" smtClean="0"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US" sz="2400" dirty="0" err="1" smtClean="0"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mẫu</a:t>
                </a:r>
                <a:r>
                  <a:rPr lang="en-US" sz="2400" dirty="0" smtClean="0"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US" sz="2400" dirty="0" err="1" smtClean="0"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2400" dirty="0" smtClean="0"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US" sz="2400" dirty="0" err="1" smtClean="0"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phân</a:t>
                </a:r>
                <a:r>
                  <a:rPr lang="en-US" sz="2400" dirty="0" smtClean="0"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US" sz="2400" dirty="0" err="1" smtClean="0"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400" dirty="0" smtClean="0"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/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6</m:t>
                        </m:r>
                      </m:den>
                    </m:f>
                    <m:r>
                      <a:rPr lang="en-US" sz="24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𝑣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à </m:t>
                    </m:r>
                    <m:f>
                      <m:f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15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10</m:t>
                        </m:r>
                      </m:den>
                    </m:f>
                    <m:r>
                      <a:rPr lang="en-US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endParaRPr lang="en-US" sz="2400" dirty="0">
                  <a:solidFill>
                    <a:schemeClr val="tx1"/>
                  </a:solidFill>
                  <a:effectLst/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4" name="TextBox 13">
                <a:extLst>
                  <a:ext uri="{FF2B5EF4-FFF2-40B4-BE49-F238E27FC236}">
                    <a16:creationId xmlns="" xmlns:a14="http://schemas.microsoft.com/office/drawing/2010/main" xmlns:a16="http://schemas.microsoft.com/office/drawing/2014/main" id="{D8DDDD2C-0AF2-4610-AB4E-838438F8F7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2548341"/>
                <a:ext cx="8050307" cy="622222"/>
              </a:xfrm>
              <a:prstGeom prst="rect">
                <a:avLst/>
              </a:prstGeom>
              <a:blipFill rotWithShape="1">
                <a:blip r:embed="rId7"/>
                <a:stretch>
                  <a:fillRect l="-1212" b="-78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15" name="TextBox 14">
                <a:extLst>
                  <a:ext uri="{FF2B5EF4-FFF2-40B4-BE49-F238E27FC236}">
                    <a16:creationId xmlns="" xmlns:a16="http://schemas.microsoft.com/office/drawing/2014/main" id="{D8DDDD2C-0AF2-4610-AB4E-838438F8F71D}"/>
                  </a:ext>
                </a:extLst>
              </p:cNvPr>
              <p:cNvSpPr txBox="1"/>
              <p:nvPr/>
            </p:nvSpPr>
            <p:spPr>
              <a:xfrm>
                <a:off x="181050" y="3097558"/>
                <a:ext cx="4128247" cy="72513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i="1" smtClean="0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6</m:t>
                          </m:r>
                        </m:den>
                      </m:f>
                      <m:r>
                        <a:rPr lang="en-GB" sz="2000" b="0" i="0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7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.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10</m:t>
                          </m:r>
                        </m:num>
                        <m:den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(−</m:t>
                          </m:r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6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).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10</m:t>
                          </m:r>
                        </m:den>
                      </m:f>
                      <m:r>
                        <a:rPr lang="en-US" sz="2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70</m:t>
                          </m:r>
                        </m:num>
                        <m:den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60</m:t>
                          </m:r>
                        </m:den>
                      </m:f>
                      <m:r>
                        <a:rPr lang="en-US" sz="2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5" name="TextBox 14">
                <a:extLst>
                  <a:ext uri="{FF2B5EF4-FFF2-40B4-BE49-F238E27FC236}">
                    <a16:creationId xmlns="" xmlns:a14="http://schemas.microsoft.com/office/drawing/2010/main" xmlns:a16="http://schemas.microsoft.com/office/drawing/2014/main" id="{D8DDDD2C-0AF2-4610-AB4E-838438F8F7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050" y="3097558"/>
                <a:ext cx="4128247" cy="725135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16" name="TextBox 15">
                <a:extLst>
                  <a:ext uri="{FF2B5EF4-FFF2-40B4-BE49-F238E27FC236}">
                    <a16:creationId xmlns="" xmlns:a16="http://schemas.microsoft.com/office/drawing/2014/main" id="{D8DDDD2C-0AF2-4610-AB4E-838438F8F71D}"/>
                  </a:ext>
                </a:extLst>
              </p:cNvPr>
              <p:cNvSpPr txBox="1"/>
              <p:nvPr/>
            </p:nvSpPr>
            <p:spPr>
              <a:xfrm>
                <a:off x="4641176" y="3124200"/>
                <a:ext cx="4128247" cy="73314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i="1" smtClean="0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15</m:t>
                          </m:r>
                        </m:num>
                        <m:den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10</m:t>
                          </m:r>
                        </m:den>
                      </m:f>
                      <m:r>
                        <a:rPr lang="en-GB" sz="2000" b="0" i="0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15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.(−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6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10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.(−</m:t>
                          </m:r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6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)</m:t>
                          </m:r>
                        </m:den>
                      </m:f>
                      <m:r>
                        <a:rPr lang="en-US" sz="2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90</m:t>
                          </m:r>
                        </m:num>
                        <m:den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60</m:t>
                          </m:r>
                        </m:den>
                      </m:f>
                      <m:r>
                        <a:rPr lang="en-US" sz="2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6" name="TextBox 15">
                <a:extLst>
                  <a:ext uri="{FF2B5EF4-FFF2-40B4-BE49-F238E27FC236}">
                    <a16:creationId xmlns="" xmlns:a14="http://schemas.microsoft.com/office/drawing/2010/main" xmlns:a16="http://schemas.microsoft.com/office/drawing/2014/main" id="{D8DDDD2C-0AF2-4610-AB4E-838438F8F7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1176" y="3124200"/>
                <a:ext cx="4128247" cy="733149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ectangle 17"/>
          <p:cNvSpPr/>
          <p:nvPr/>
        </p:nvSpPr>
        <p:spPr>
          <a:xfrm>
            <a:off x="558096" y="3765590"/>
            <a:ext cx="10860741" cy="301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20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000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900"/>
              </a:spcAft>
            </a:pP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 • 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0)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tuỳ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ý.</a:t>
            </a:r>
            <a:endParaRPr lang="en-US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900"/>
              </a:spcAft>
            </a:pP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 • 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-60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0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20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000" i="1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900"/>
              </a:spcAft>
            </a:pPr>
            <a:r>
              <a:rPr lang="en-US" sz="2000" i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000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0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,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0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900"/>
              </a:spcAft>
            </a:pPr>
            <a:r>
              <a:rPr lang="en-US" sz="20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sz="20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0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sz="20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spcAft>
                <a:spcPts val="0"/>
              </a:spcAft>
            </a:pPr>
            <a:r>
              <a:rPr lang="en-US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0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 xmlns="">
                  <a14:imgLayer r:embed="rId11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04478" y="5867400"/>
            <a:ext cx="638175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228600" y="6412468"/>
            <a:ext cx="25955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US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endParaRPr lang="en-US" b="1" dirty="0">
              <a:solidFill>
                <a:srgbClr val="7030A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17948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5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  <p:bldP spid="12" grpId="0" animBg="1"/>
      <p:bldP spid="13" grpId="0"/>
      <p:bldP spid="14" grpId="0" animBg="1"/>
      <p:bldP spid="15" grpId="0" animBg="1"/>
      <p:bldP spid="16" grpId="0" animBg="1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512" y="-328684"/>
            <a:ext cx="9289032" cy="7272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D8DDDD2C-0AF2-4610-AB4E-838438F8F71D}"/>
              </a:ext>
            </a:extLst>
          </p:cNvPr>
          <p:cNvSpPr txBox="1"/>
          <p:nvPr/>
        </p:nvSpPr>
        <p:spPr>
          <a:xfrm>
            <a:off x="304800" y="762000"/>
            <a:ext cx="125057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Ví dụ 3:</a:t>
            </a:r>
            <a:endParaRPr lang="en-US" sz="26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4" name="TextBox 3"/>
              <p:cNvSpPr txBox="1"/>
              <p:nvPr/>
            </p:nvSpPr>
            <p:spPr>
              <a:xfrm>
                <a:off x="609600" y="1933971"/>
                <a:ext cx="4414404" cy="23131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Ta </a:t>
                </a:r>
                <a:r>
                  <a:rPr lang="en-US" sz="2000" dirty="0" err="1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thực</a:t>
                </a:r>
                <a:r>
                  <a:rPr lang="en-US" sz="20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/>
                </a:r>
                <a:r>
                  <a:rPr lang="en-US" sz="2000" dirty="0" err="1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hiện</a:t>
                </a:r>
                <a:r>
                  <a:rPr lang="en-US" sz="20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/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.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15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.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15</m:t>
                        </m:r>
                      </m:den>
                    </m:f>
                    <m:r>
                      <a:rPr lang="en-US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45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60</m:t>
                        </m:r>
                      </m:den>
                    </m:f>
                  </m:oMath>
                </a14:m>
                <a:endParaRPr lang="en-US" sz="2000" b="0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lang="en-US" sz="2000" b="0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sz="2000" b="0" dirty="0" smtClean="0">
                    <a:solidFill>
                      <a:schemeClr val="bg1"/>
                    </a:solidFill>
                    <a:ea typeface="Cambria Math" panose="02040503050406030204" pitchFamily="18" charset="0"/>
                  </a:rPr>
                  <a:t>tttttttttttttttt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en-US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.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12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.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12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24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60</m:t>
                        </m:r>
                      </m:den>
                    </m:f>
                  </m:oMath>
                </a14:m>
                <a:endParaRPr lang="en-US" sz="2000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/>
                </a:r>
                <a:r>
                  <a:rPr lang="en-US" sz="20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/>
                </a:r>
              </a:p>
              <a:p>
                <a:r>
                  <a:rPr lang="en-US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/>
                </a:r>
                <a:r>
                  <a:rPr lang="en-US" sz="20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/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7</m:t>
                            </m:r>
                          </m:e>
                        </m:d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. 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20</m:t>
                        </m:r>
                      </m:num>
                      <m:den>
                        <m:r>
                          <a:rPr lang="en-US" sz="2400" b="0" i="1" smtClean="0">
                            <a:latin typeface="Cambria Math"/>
                            <a:ea typeface="Cambria Math" panose="02040503050406030204" pitchFamily="18" charset="0"/>
                          </a:rPr>
                          <m:t>    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.  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20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140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60</m:t>
                        </m:r>
                      </m:den>
                    </m:f>
                    <m:r>
                      <a:rPr lang="en-US" sz="2400" b="0" i="1" smtClean="0">
                        <a:latin typeface="Cambria Math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0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1933971"/>
                <a:ext cx="4414404" cy="2313134"/>
              </a:xfrm>
              <a:prstGeom prst="rect">
                <a:avLst/>
              </a:prstGeom>
              <a:blipFill rotWithShape="1">
                <a:blip r:embed="rId3"/>
                <a:stretch>
                  <a:fillRect l="-1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616504" y="4398819"/>
            <a:ext cx="45650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Mẫu</a:t>
            </a:r>
            <a:r>
              <a:rPr lang="en-US" sz="2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000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số</a:t>
            </a:r>
            <a:r>
              <a:rPr lang="en-US" sz="2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000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chung</a:t>
            </a:r>
            <a:r>
              <a:rPr lang="en-US" sz="2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000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của</a:t>
            </a:r>
            <a:r>
              <a:rPr lang="en-US" sz="2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000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ba</a:t>
            </a:r>
            <a:r>
              <a:rPr lang="en-US" sz="2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000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phân</a:t>
            </a:r>
            <a:r>
              <a:rPr lang="en-US" sz="2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000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số</a:t>
            </a:r>
            <a:r>
              <a:rPr lang="en-US" sz="2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000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trên</a:t>
            </a:r>
            <a:r>
              <a:rPr lang="en-US" sz="2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000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là</a:t>
            </a:r>
            <a:r>
              <a:rPr lang="en-US" sz="2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60. </a:t>
            </a:r>
            <a:endParaRPr lang="en-US" sz="20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12" name="TextBox 11"/>
              <p:cNvSpPr txBox="1"/>
              <p:nvPr/>
            </p:nvSpPr>
            <p:spPr>
              <a:xfrm>
                <a:off x="609600" y="1404467"/>
                <a:ext cx="4929106" cy="52950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Quy </a:t>
                </a:r>
                <a:r>
                  <a:rPr lang="en-US" sz="2000" dirty="0" err="1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đồng</a:t>
                </a:r>
                <a:r>
                  <a:rPr lang="en-US" sz="20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/>
                </a:r>
                <a:r>
                  <a:rPr lang="en-US" sz="2000" dirty="0" err="1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mẫu</a:t>
                </a:r>
                <a:r>
                  <a:rPr lang="en-US" sz="20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/>
                </a:r>
                <a:r>
                  <a:rPr lang="en-US" sz="2000" dirty="0" err="1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số</a:t>
                </a:r>
                <a:r>
                  <a:rPr lang="en-US" sz="20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/>
                </a:r>
                <a:r>
                  <a:rPr lang="en-US" sz="2000" dirty="0" err="1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của</a:t>
                </a:r>
                <a:r>
                  <a:rPr lang="en-US" sz="20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/>
                </a:r>
                <a:r>
                  <a:rPr lang="en-US" sz="2000" dirty="0" err="1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ba</a:t>
                </a:r>
                <a:r>
                  <a:rPr lang="en-US" sz="20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/>
                </a:r>
                <a:r>
                  <a:rPr lang="en-US" sz="2000" dirty="0" err="1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phân</a:t>
                </a:r>
                <a:r>
                  <a:rPr lang="en-US" sz="20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/>
                </a:r>
                <a:r>
                  <a:rPr lang="en-US" sz="2000" dirty="0" err="1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số</a:t>
                </a:r>
                <a:r>
                  <a:rPr lang="en-US" sz="20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/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/>
                            <a:ea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000" b="0" i="1" smtClean="0">
                            <a:latin typeface="Cambria Math"/>
                            <a:ea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sz="2000" b="0" i="0" smtClean="0">
                        <a:latin typeface="Cambria Math"/>
                        <a:ea typeface="Cambria Math" panose="02040503050406030204" pitchFamily="18" charset="0"/>
                      </a:rPr>
                      <m:t>;</m:t>
                    </m:r>
                    <m:f>
                      <m:fPr>
                        <m:ctrlPr>
                          <a:rPr lang="en-US" sz="20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/>
                            <a:ea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000" b="0" i="1" smtClean="0">
                            <a:latin typeface="Cambria Math"/>
                            <a:ea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20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và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sz="2000" b="0" i="1" smtClean="0">
                            <a:latin typeface="Cambria Math"/>
                            <a:ea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2000" b="0" i="1" smtClean="0">
                            <a:latin typeface="Cambria Math"/>
                            <a:ea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0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. </a:t>
                </a:r>
                <a:endParaRPr lang="en-US" sz="20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1404467"/>
                <a:ext cx="4929106" cy="529504"/>
              </a:xfrm>
              <a:prstGeom prst="rect">
                <a:avLst/>
              </a:prstGeom>
              <a:blipFill rotWithShape="1">
                <a:blip r:embed="rId4"/>
                <a:stretch>
                  <a:fillRect l="-1236" r="-247" b="-57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3879031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" grpId="0" animBg="1"/>
      <p:bldP spid="8" grpId="0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512" y="-533400"/>
            <a:ext cx="9289032" cy="7272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Hộp Văn bản 7">
            <a:hlinkClick r:id="" action="ppaction://noaction"/>
            <a:extLst>
              <a:ext uri="{FF2B5EF4-FFF2-40B4-BE49-F238E27FC236}">
                <a16:creationId xmlns:a16="http://schemas.microsoft.com/office/drawing/2014/main" xmlns="" id="{EB7ED101-F2B4-4C74-AA66-F3EEEDAF9309}"/>
              </a:ext>
            </a:extLst>
          </p:cNvPr>
          <p:cNvSpPr txBox="1"/>
          <p:nvPr/>
        </p:nvSpPr>
        <p:spPr>
          <a:xfrm>
            <a:off x="575017" y="359495"/>
            <a:ext cx="27982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endParaRPr lang="vi-VN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6" name="Rectangle 5"/>
              <p:cNvSpPr/>
              <p:nvPr/>
            </p:nvSpPr>
            <p:spPr>
              <a:xfrm>
                <a:off x="483937" y="845657"/>
                <a:ext cx="8318133" cy="257134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vi-VN" sz="2400" dirty="0" smtClean="0">
                    <a:solidFill>
                      <a:srgbClr val="000000"/>
                    </a:solidFill>
                    <a:latin typeface="+mj-lt"/>
                  </a:rPr>
                  <a:t>Quan sát hai phân số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600" i="1">
                            <a:solidFill>
                              <a:srgbClr val="000000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</m:t>
                        </m:r>
                        <m:r>
                          <a:rPr lang="en-US" sz="2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20</m:t>
                        </m:r>
                      </m:num>
                      <m:den>
                        <m:r>
                          <a:rPr lang="en-US" sz="2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30</m:t>
                        </m:r>
                      </m:den>
                    </m:f>
                  </m:oMath>
                </a14:m>
                <a:r>
                  <a:rPr lang="vi-VN" sz="2400" dirty="0">
                    <a:solidFill>
                      <a:srgbClr val="000000"/>
                    </a:solidFill>
                    <a:latin typeface="+mj-lt"/>
                  </a:rPr>
                  <a:t> và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600" i="1">
                            <a:solidFill>
                              <a:srgbClr val="000000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2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</m:t>
                        </m:r>
                        <m:r>
                          <a:rPr lang="en-US" sz="2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vi-VN" sz="2400" dirty="0">
                    <a:solidFill>
                      <a:srgbClr val="000000"/>
                    </a:solidFill>
                    <a:latin typeface="+mj-lt"/>
                  </a:rPr>
                  <a:t> và cho biết:</a:t>
                </a:r>
              </a:p>
              <a:p>
                <a:r>
                  <a:rPr lang="vi-VN" sz="2400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a) </a:t>
                </a:r>
                <a:r>
                  <a:rPr lang="en-US" sz="2400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Chia</a:t>
                </a:r>
                <a:r>
                  <a:rPr lang="vi-VN" sz="2400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vi-VN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cả tử và mẫu của phân số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rgbClr val="000000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20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30</m:t>
                        </m:r>
                      </m:den>
                    </m:f>
                    <m:r>
                      <a:rPr lang="en-US" sz="2400" b="0" i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400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cho</m:t>
                    </m:r>
                  </m:oMath>
                </a14:m>
                <a:r>
                  <a:rPr lang="vi-VN" sz="2400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vi-VN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cùng số nguyên nào thi được phân số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600" i="1">
                            <a:solidFill>
                              <a:srgbClr val="000000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2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</m:t>
                        </m:r>
                        <m:r>
                          <a:rPr lang="en-US" sz="2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6</m:t>
                        </m:r>
                      </m:den>
                    </m:f>
                  </m:oMath>
                </a14:m>
                <a:endParaRPr lang="vi-VN" sz="26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vi-VN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b) Hai phân số đó có bằng nhau không?</a:t>
                </a:r>
              </a:p>
              <a:p>
                <a:r>
                  <a:rPr lang="vi-VN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c) Nêu ví dụ tương tự</a:t>
                </a:r>
                <a:r>
                  <a:rPr lang="vi-VN" sz="2400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vi-VN" sz="24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937" y="845657"/>
                <a:ext cx="8318133" cy="2571345"/>
              </a:xfrm>
              <a:prstGeom prst="rect">
                <a:avLst/>
              </a:prstGeom>
              <a:blipFill rotWithShape="1">
                <a:blip r:embed="rId3"/>
                <a:stretch>
                  <a:fillRect l="-1099" r="-586" b="-14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Hộp Văn bản 7">
            <a:hlinkClick r:id="" action="ppaction://noaction"/>
            <a:extLst>
              <a:ext uri="{FF2B5EF4-FFF2-40B4-BE49-F238E27FC236}">
                <a16:creationId xmlns:a16="http://schemas.microsoft.com/office/drawing/2014/main" xmlns="" id="{EB7ED101-F2B4-4C74-AA66-F3EEEDAF9309}"/>
              </a:ext>
            </a:extLst>
          </p:cNvPr>
          <p:cNvSpPr txBox="1"/>
          <p:nvPr/>
        </p:nvSpPr>
        <p:spPr>
          <a:xfrm>
            <a:off x="3563866" y="3887661"/>
            <a:ext cx="27982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vi-VN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8" name="Rectangle 7"/>
              <p:cNvSpPr/>
              <p:nvPr/>
            </p:nvSpPr>
            <p:spPr>
              <a:xfrm>
                <a:off x="483937" y="4343400"/>
                <a:ext cx="8958130" cy="183268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a) Chia</a:t>
                </a:r>
                <a:r>
                  <a:rPr lang="vi-VN" sz="2400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vi-VN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cả tử và mẫu của phân số</a:t>
                </a:r>
                <a:r>
                  <a:rPr lang="vi-VN" sz="26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600" i="1">
                            <a:solidFill>
                              <a:srgbClr val="000000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</m:t>
                        </m:r>
                        <m:r>
                          <a:rPr lang="en-US" sz="2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20</m:t>
                        </m:r>
                      </m:num>
                      <m:den>
                        <m:r>
                          <a:rPr lang="en-US" sz="2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30</m:t>
                        </m:r>
                      </m:den>
                    </m:f>
                  </m:oMath>
                </a14:m>
                <a:r>
                  <a:rPr lang="vi-VN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  </a:t>
                </a:r>
                <a:r>
                  <a:rPr lang="en-US" sz="2400" dirty="0" err="1" smtClean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</a:t>
                </a:r>
                <a:r>
                  <a:rPr lang="en-US" sz="2400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-5 </a:t>
                </a:r>
                <a:r>
                  <a:rPr lang="vi-VN" sz="2400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thì </a:t>
                </a:r>
                <a:r>
                  <a:rPr lang="vi-VN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được phân số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600" i="1">
                            <a:solidFill>
                              <a:srgbClr val="000000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2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</m:t>
                        </m:r>
                        <m:r>
                          <a:rPr lang="en-US" sz="2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6</m:t>
                        </m:r>
                      </m:den>
                    </m:f>
                  </m:oMath>
                </a14:m>
                <a:endParaRPr lang="en-US" sz="2600" dirty="0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vi-VN" sz="2400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vi-VN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:r>
                  <a:rPr 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vi-VN" sz="2400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hân </a:t>
                </a:r>
                <a:r>
                  <a:rPr lang="vi-VN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600" i="1">
                            <a:solidFill>
                              <a:srgbClr val="000000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</m:t>
                        </m:r>
                        <m:r>
                          <a:rPr lang="en-US" sz="2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20</m:t>
                        </m:r>
                      </m:num>
                      <m:den>
                        <m:r>
                          <a:rPr lang="en-US" sz="2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30</m:t>
                        </m:r>
                      </m:den>
                    </m:f>
                  </m:oMath>
                </a14:m>
                <a:r>
                  <a:rPr lang="vi-VN" sz="26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r>
                  <a:rPr 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vi-VN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600" i="1">
                            <a:solidFill>
                              <a:srgbClr val="000000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2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</m:t>
                        </m:r>
                        <m:r>
                          <a:rPr lang="en-US" sz="2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vi-VN" sz="2400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vì</a:t>
                </a:r>
                <a:r>
                  <a:rPr lang="en-US" sz="2400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(-20).(-6) </a:t>
                </a:r>
                <a:r>
                  <a:rPr lang="vi-VN" sz="2400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sz="2400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30.4</a:t>
                </a:r>
              </a:p>
              <a:p>
                <a:r>
                  <a:rPr lang="vi-VN" sz="2400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vi-VN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Ví dụ: Phân số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600" i="1">
                            <a:solidFill>
                              <a:srgbClr val="000000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2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</m:t>
                        </m:r>
                        <m:r>
                          <a:rPr lang="en-US" sz="2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9</m:t>
                        </m:r>
                      </m:num>
                      <m:den>
                        <m:r>
                          <a:rPr lang="en-US" sz="2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en-US" sz="2400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vi-VN" sz="2400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 </a:t>
                </a:r>
                <a:r>
                  <a:rPr lang="vi-VN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phân số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600" i="1">
                            <a:solidFill>
                              <a:srgbClr val="000000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</m:t>
                        </m:r>
                        <m:r>
                          <a:rPr lang="en-US" sz="2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vi-VN" sz="26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937" y="4343400"/>
                <a:ext cx="8958130" cy="1832681"/>
              </a:xfrm>
              <a:prstGeom prst="rect">
                <a:avLst/>
              </a:prstGeom>
              <a:blipFill rotWithShape="1">
                <a:blip r:embed="rId4"/>
                <a:stretch>
                  <a:fillRect l="-10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555915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68" y="-414808"/>
            <a:ext cx="9289032" cy="7272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Hộp Văn bản 7">
            <a:hlinkClick r:id="" action="ppaction://noaction"/>
            <a:extLst>
              <a:ext uri="{FF2B5EF4-FFF2-40B4-BE49-F238E27FC236}">
                <a16:creationId xmlns:a16="http://schemas.microsoft.com/office/drawing/2014/main" xmlns="" id="{EB7ED101-F2B4-4C74-AA66-F3EEEDAF9309}"/>
              </a:ext>
            </a:extLst>
          </p:cNvPr>
          <p:cNvSpPr txBox="1"/>
          <p:nvPr/>
        </p:nvSpPr>
        <p:spPr>
          <a:xfrm>
            <a:off x="575017" y="359495"/>
            <a:ext cx="27982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endParaRPr lang="vi-VN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6689" y="1008404"/>
            <a:ext cx="8405812" cy="1429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8DDDD2C-0AF2-4610-AB4E-838438F8F71D}"/>
              </a:ext>
            </a:extLst>
          </p:cNvPr>
          <p:cNvSpPr txBox="1"/>
          <p:nvPr/>
        </p:nvSpPr>
        <p:spPr>
          <a:xfrm>
            <a:off x="76200" y="2590800"/>
            <a:ext cx="125057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Ví dụ 4:</a:t>
            </a:r>
            <a:endParaRPr lang="en-US" sz="26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8" name="TextBox 7">
                <a:extLst>
                  <a:ext uri="{FF2B5EF4-FFF2-40B4-BE49-F238E27FC236}">
                    <a16:creationId xmlns="" xmlns:a16="http://schemas.microsoft.com/office/drawing/2014/main" id="{D8DDDD2C-0AF2-4610-AB4E-838438F8F71D}"/>
                  </a:ext>
                </a:extLst>
              </p:cNvPr>
              <p:cNvSpPr txBox="1"/>
              <p:nvPr/>
            </p:nvSpPr>
            <p:spPr>
              <a:xfrm>
                <a:off x="5334000" y="3036814"/>
                <a:ext cx="3581401" cy="6969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 smtClean="0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12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27</m:t>
                        </m:r>
                      </m:den>
                    </m:f>
                    <m:r>
                      <a:rPr lang="en-GB" sz="2400" b="0" i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solidFill>
                              <a:srgbClr val="000000"/>
                            </a:solidFill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12</m:t>
                        </m:r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:(−</m:t>
                        </m:r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num>
                      <m:den>
                        <m:d>
                          <m:dPr>
                            <m:ctrlPr>
                              <a:rPr lang="en-US" sz="2400" b="0" i="1" smtClean="0">
                                <a:solidFill>
                                  <a:srgbClr val="000000"/>
                                </a:solidFill>
                                <a:latin typeface="Cambria Math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24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27</m:t>
                            </m:r>
                          </m:e>
                        </m:d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:(−</m:t>
                        </m:r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den>
                    </m:f>
                    <m:r>
                      <a:rPr lang="en-US" sz="2400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solidFill>
                              <a:srgbClr val="000000"/>
                            </a:solidFill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9</m:t>
                        </m:r>
                      </m:den>
                    </m:f>
                    <m:r>
                      <a:rPr lang="en-US" sz="2400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endParaRPr lang="en-US" sz="24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4="http://schemas.microsoft.com/office/drawing/2010/main" xmlns:a16="http://schemas.microsoft.com/office/drawing/2014/main" xmlns="" id="{D8DDDD2C-0AF2-4610-AB4E-838438F8F7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0" y="3036814"/>
                <a:ext cx="3581401" cy="696986"/>
              </a:xfrm>
              <a:prstGeom prst="rect">
                <a:avLst/>
              </a:prstGeom>
              <a:blipFill rotWithShape="1">
                <a:blip r:embed="rId4"/>
                <a:stretch>
                  <a:fillRect l="-25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9" name="TextBox 8">
                <a:extLst>
                  <a:ext uri="{FF2B5EF4-FFF2-40B4-BE49-F238E27FC236}">
                    <a16:creationId xmlns="" xmlns:a16="http://schemas.microsoft.com/office/drawing/2014/main" id="{D8DDDD2C-0AF2-4610-AB4E-838438F8F71D}"/>
                  </a:ext>
                </a:extLst>
              </p:cNvPr>
              <p:cNvSpPr txBox="1"/>
              <p:nvPr/>
            </p:nvSpPr>
            <p:spPr>
              <a:xfrm>
                <a:off x="762000" y="3048000"/>
                <a:ext cx="4128247" cy="73462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nl-NL" sz="28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2800" b="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35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60</m:t>
                        </m:r>
                      </m:den>
                    </m:f>
                    <m:r>
                      <a:rPr lang="en-GB" sz="2800" b="0" i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vi-VN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  <m: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5</m:t>
                            </m:r>
                          </m:e>
                        </m:d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: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6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: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  <m:r>
                      <a:rPr lang="en-US" sz="2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12</m:t>
                        </m:r>
                      </m:den>
                    </m:f>
                    <m:r>
                      <a:rPr lang="en-US" sz="2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endParaRPr lang="en-US" sz="28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4="http://schemas.microsoft.com/office/drawing/2010/main" xmlns:a16="http://schemas.microsoft.com/office/drawing/2014/main" xmlns="" id="{D8DDDD2C-0AF2-4610-AB4E-838438F8F7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3048000"/>
                <a:ext cx="4128247" cy="734625"/>
              </a:xfrm>
              <a:prstGeom prst="rect">
                <a:avLst/>
              </a:prstGeom>
              <a:blipFill rotWithShape="1">
                <a:blip r:embed="rId5"/>
                <a:stretch>
                  <a:fillRect l="-2954" b="-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10" name="TextBox 9">
                <a:extLst>
                  <a:ext uri="{FF2B5EF4-FFF2-40B4-BE49-F238E27FC236}">
                    <a16:creationId xmlns="" xmlns:a16="http://schemas.microsoft.com/office/drawing/2014/main" id="{D8DDDD2C-0AF2-4610-AB4E-838438F8F71D}"/>
                  </a:ext>
                </a:extLst>
              </p:cNvPr>
              <p:cNvSpPr txBox="1"/>
              <p:nvPr/>
            </p:nvSpPr>
            <p:spPr>
              <a:xfrm>
                <a:off x="1219200" y="3953329"/>
                <a:ext cx="8050307" cy="62222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 smtClean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Rút </a:t>
                </a:r>
                <a:r>
                  <a:rPr lang="en-US" sz="2400" dirty="0" err="1" smtClean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gọn</a:t>
                </a:r>
                <a:r>
                  <a:rPr lang="en-US" sz="2400" dirty="0" smtClean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US" sz="2400" dirty="0" err="1" smtClean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phân</a:t>
                </a:r>
                <a:r>
                  <a:rPr lang="en-US" sz="2400" dirty="0" smtClean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US" sz="2400" dirty="0" err="1" smtClean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400" dirty="0" smtClean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12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52</m:t>
                        </m:r>
                      </m:den>
                    </m:f>
                  </m:oMath>
                </a14:m>
                <a:endParaRPr lang="en-US" sz="24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4="http://schemas.microsoft.com/office/drawing/2010/main" xmlns:a16="http://schemas.microsoft.com/office/drawing/2014/main" xmlns="" id="{D8DDDD2C-0AF2-4610-AB4E-838438F8F7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0" y="3953329"/>
                <a:ext cx="8050307" cy="622222"/>
              </a:xfrm>
              <a:prstGeom prst="rect">
                <a:avLst/>
              </a:prstGeom>
              <a:blipFill rotWithShape="1">
                <a:blip r:embed="rId6"/>
                <a:stretch>
                  <a:fillRect l="-1136" b="-78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D8DDDD2C-0AF2-4610-AB4E-838438F8F71D}"/>
              </a:ext>
            </a:extLst>
          </p:cNvPr>
          <p:cNvSpPr txBox="1"/>
          <p:nvPr/>
        </p:nvSpPr>
        <p:spPr>
          <a:xfrm>
            <a:off x="76200" y="4047458"/>
            <a:ext cx="125057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Ví dụ 5:</a:t>
            </a:r>
            <a:endParaRPr lang="en-US" sz="26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12" name="TextBox 11">
                <a:extLst>
                  <a:ext uri="{FF2B5EF4-FFF2-40B4-BE49-F238E27FC236}">
                    <a16:creationId xmlns="" xmlns:a16="http://schemas.microsoft.com/office/drawing/2014/main" id="{D8DDDD2C-0AF2-4610-AB4E-838438F8F71D}"/>
                  </a:ext>
                </a:extLst>
              </p:cNvPr>
              <p:cNvSpPr txBox="1"/>
              <p:nvPr/>
            </p:nvSpPr>
            <p:spPr>
              <a:xfrm>
                <a:off x="914401" y="4860137"/>
                <a:ext cx="5047128" cy="74834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12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52</m:t>
                        </m:r>
                      </m:den>
                    </m:f>
                    <m:r>
                      <a:rPr lang="en-GB" sz="2800" b="0" i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12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: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num>
                      <m:den>
                        <m:d>
                          <m:dPr>
                            <m:ctrlP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52</m:t>
                            </m:r>
                          </m:e>
                        </m:d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: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  <m:r>
                      <a:rPr lang="en-US" sz="2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13</m:t>
                        </m:r>
                      </m:den>
                    </m:f>
                    <m:r>
                      <a:rPr lang="en-US" sz="2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13</m:t>
                        </m:r>
                      </m:den>
                    </m:f>
                  </m:oMath>
                </a14:m>
                <a:endParaRPr lang="en-US" sz="28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2" name="TextBox 11">
                <a:extLst>
                  <a:ext uri="{FF2B5EF4-FFF2-40B4-BE49-F238E27FC236}">
                    <a16:creationId xmlns:a14="http://schemas.microsoft.com/office/drawing/2010/main" xmlns:a16="http://schemas.microsoft.com/office/drawing/2014/main" xmlns="" id="{D8DDDD2C-0AF2-4610-AB4E-838438F8F7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1" y="4860137"/>
                <a:ext cx="5047128" cy="748346"/>
              </a:xfrm>
              <a:prstGeom prst="rect">
                <a:avLst/>
              </a:prstGeom>
              <a:blipFill rotWithShape="1">
                <a:blip r:embed="rId7"/>
                <a:stretch>
                  <a:fillRect b="-32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3564400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 animBg="1"/>
      <p:bldP spid="9" grpId="0" animBg="1"/>
      <p:bldP spid="10" grpId="0" animBg="1"/>
      <p:bldP spid="11" grpId="0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68" y="-414808"/>
            <a:ext cx="9289032" cy="7272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Hộp Văn bản 7">
            <a:hlinkClick r:id="" action="ppaction://noaction"/>
            <a:extLst>
              <a:ext uri="{FF2B5EF4-FFF2-40B4-BE49-F238E27FC236}">
                <a16:creationId xmlns:a16="http://schemas.microsoft.com/office/drawing/2014/main" xmlns="" id="{EB7ED101-F2B4-4C74-AA66-F3EEEDAF9309}"/>
              </a:ext>
            </a:extLst>
          </p:cNvPr>
          <p:cNvSpPr txBox="1"/>
          <p:nvPr/>
        </p:nvSpPr>
        <p:spPr>
          <a:xfrm>
            <a:off x="10648" y="628792"/>
            <a:ext cx="27982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endParaRPr lang="vi-VN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11" name="TextBox 10">
                <a:extLst>
                  <a:ext uri="{FF2B5EF4-FFF2-40B4-BE49-F238E27FC236}">
                    <a16:creationId xmlns="" xmlns:a16="http://schemas.microsoft.com/office/drawing/2014/main" id="{D8DDDD2C-0AF2-4610-AB4E-838438F8F71D}"/>
                  </a:ext>
                </a:extLst>
              </p:cNvPr>
              <p:cNvSpPr txBox="1"/>
              <p:nvPr/>
            </p:nvSpPr>
            <p:spPr>
              <a:xfrm>
                <a:off x="4884877" y="1620635"/>
                <a:ext cx="4205298" cy="7786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 smtClean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125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28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375</m:t>
                        </m:r>
                      </m:den>
                    </m:f>
                    <m:r>
                      <a:rPr lang="en-GB" sz="2800" b="0" i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solidFill>
                              <a:srgbClr val="000000"/>
                            </a:solidFill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125</m:t>
                        </m:r>
                        <m:r>
                          <a:rPr lang="en-US" sz="2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:(−</m:t>
                        </m:r>
                        <m:r>
                          <a:rPr lang="en-US" sz="2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125</m:t>
                        </m:r>
                        <m:r>
                          <a:rPr lang="en-US" sz="2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num>
                      <m:den>
                        <m:d>
                          <m:dPr>
                            <m:ctrlPr>
                              <a:rPr lang="en-US" sz="2800" b="0" i="1" smtClean="0">
                                <a:solidFill>
                                  <a:srgbClr val="000000"/>
                                </a:solidFill>
                                <a:latin typeface="Cambria Math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28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375</m:t>
                            </m:r>
                          </m:e>
                        </m:d>
                        <m:r>
                          <a:rPr lang="en-US" sz="2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:(−</m:t>
                        </m:r>
                        <m:r>
                          <a:rPr lang="en-US" sz="2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125</m:t>
                        </m:r>
                        <m:r>
                          <a:rPr lang="en-US" sz="2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den>
                    </m:f>
                    <m:r>
                      <a:rPr lang="en-US" sz="2800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solidFill>
                              <a:srgbClr val="000000"/>
                            </a:solidFill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2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  <m:r>
                      <a:rPr lang="en-US" sz="2800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endParaRPr lang="en-US" sz="2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4="http://schemas.microsoft.com/office/drawing/2010/main" xmlns:a16="http://schemas.microsoft.com/office/drawing/2014/main" xmlns="" id="{D8DDDD2C-0AF2-4610-AB4E-838438F8F7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4877" y="1620635"/>
                <a:ext cx="4205298" cy="77867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12" name="TextBox 11">
                <a:extLst>
                  <a:ext uri="{FF2B5EF4-FFF2-40B4-BE49-F238E27FC236}">
                    <a16:creationId xmlns="" xmlns:a16="http://schemas.microsoft.com/office/drawing/2014/main" id="{D8DDDD2C-0AF2-4610-AB4E-838438F8F71D}"/>
                  </a:ext>
                </a:extLst>
              </p:cNvPr>
              <p:cNvSpPr txBox="1"/>
              <p:nvPr/>
            </p:nvSpPr>
            <p:spPr>
              <a:xfrm>
                <a:off x="226360" y="1605439"/>
                <a:ext cx="4128247" cy="80906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vi-VN" sz="2400" b="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18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76</m:t>
                          </m:r>
                        </m:den>
                      </m:f>
                      <m:r>
                        <a:rPr lang="en-GB" sz="2400" b="0" i="0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vi-VN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18</m:t>
                              </m:r>
                            </m:e>
                          </m:d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: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76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: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vi-VN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9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38</m:t>
                          </m:r>
                        </m:den>
                      </m:f>
                      <m:r>
                        <a:rPr lang="en-US" sz="2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2" name="TextBox 11">
                <a:extLst>
                  <a:ext uri="{FF2B5EF4-FFF2-40B4-BE49-F238E27FC236}">
                    <a16:creationId xmlns:a14="http://schemas.microsoft.com/office/drawing/2010/main" xmlns:a16="http://schemas.microsoft.com/office/drawing/2014/main" xmlns="" id="{D8DDDD2C-0AF2-4610-AB4E-838438F8F7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360" y="1605439"/>
                <a:ext cx="4128247" cy="809068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13" name="TextBox 12">
                <a:extLst>
                  <a:ext uri="{FF2B5EF4-FFF2-40B4-BE49-F238E27FC236}">
                    <a16:creationId xmlns="" xmlns:a16="http://schemas.microsoft.com/office/drawing/2014/main" id="{D8DDDD2C-0AF2-4610-AB4E-838438F8F71D}"/>
                  </a:ext>
                </a:extLst>
              </p:cNvPr>
              <p:cNvSpPr txBox="1"/>
              <p:nvPr/>
            </p:nvSpPr>
            <p:spPr>
              <a:xfrm>
                <a:off x="1985849" y="551142"/>
                <a:ext cx="8050307" cy="61696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 smtClean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Rút </a:t>
                </a:r>
                <a:r>
                  <a:rPr lang="en-US" sz="2400" dirty="0" err="1" smtClean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gọn</a:t>
                </a:r>
                <a:r>
                  <a:rPr lang="en-US" sz="2400" dirty="0" smtClean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US" sz="2400" dirty="0" err="1" smtClean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sz="2400" dirty="0" smtClean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US" sz="2400" dirty="0" err="1" smtClean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phân</a:t>
                </a:r>
                <a:r>
                  <a:rPr lang="en-US" sz="2400" dirty="0" smtClean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US" sz="2400" dirty="0" err="1" smtClean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400" dirty="0" smtClean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18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76</m:t>
                        </m:r>
                      </m:den>
                    </m:f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12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375</m:t>
                        </m:r>
                      </m:den>
                    </m:f>
                  </m:oMath>
                </a14:m>
                <a:endParaRPr lang="en-US" sz="24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3" name="TextBox 12">
                <a:extLst>
                  <a:ext uri="{FF2B5EF4-FFF2-40B4-BE49-F238E27FC236}">
                    <a16:creationId xmlns:a14="http://schemas.microsoft.com/office/drawing/2010/main" xmlns:a16="http://schemas.microsoft.com/office/drawing/2014/main" xmlns="" id="{D8DDDD2C-0AF2-4610-AB4E-838438F8F7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5849" y="551142"/>
                <a:ext cx="8050307" cy="616964"/>
              </a:xfrm>
              <a:prstGeom prst="rect">
                <a:avLst/>
              </a:prstGeom>
              <a:blipFill rotWithShape="1">
                <a:blip r:embed="rId5"/>
                <a:stretch>
                  <a:fillRect l="-1212" b="-88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 13"/>
          <p:cNvSpPr/>
          <p:nvPr/>
        </p:nvSpPr>
        <p:spPr>
          <a:xfrm>
            <a:off x="226360" y="2951786"/>
            <a:ext cx="8765240" cy="83099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ý: </a:t>
            </a:r>
            <a:r>
              <a:rPr lang="en-US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rút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3911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  <p:bldP spid="12" grpId="0" animBg="1"/>
      <p:bldP spid="13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68" y="-414808"/>
            <a:ext cx="9289032" cy="7272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Hộp Văn bản 7">
            <a:hlinkClick r:id="" action="ppaction://noaction"/>
            <a:extLst>
              <a:ext uri="{FF2B5EF4-FFF2-40B4-BE49-F238E27FC236}">
                <a16:creationId xmlns:a16="http://schemas.microsoft.com/office/drawing/2014/main" xmlns="" id="{EB7ED101-F2B4-4C74-AA66-F3EEEDAF9309}"/>
              </a:ext>
            </a:extLst>
          </p:cNvPr>
          <p:cNvSpPr txBox="1"/>
          <p:nvPr/>
        </p:nvSpPr>
        <p:spPr>
          <a:xfrm>
            <a:off x="96292" y="511101"/>
            <a:ext cx="27982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endParaRPr lang="vi-VN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6" name="TextBox 5">
                <a:extLst>
                  <a:ext uri="{FF2B5EF4-FFF2-40B4-BE49-F238E27FC236}">
                    <a16:creationId xmlns="" xmlns:a16="http://schemas.microsoft.com/office/drawing/2014/main" id="{D8DDDD2C-0AF2-4610-AB4E-838438F8F71D}"/>
                  </a:ext>
                </a:extLst>
              </p:cNvPr>
              <p:cNvSpPr txBox="1"/>
              <p:nvPr/>
            </p:nvSpPr>
            <p:spPr>
              <a:xfrm>
                <a:off x="1295400" y="1424674"/>
                <a:ext cx="4128247" cy="86132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5</m:t>
                          </m:r>
                        </m:den>
                      </m:f>
                      <m:r>
                        <a:rPr lang="en-GB" sz="2400" b="0" i="0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.(−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)</m:t>
                          </m:r>
                        </m:num>
                        <m:den>
                          <m:d>
                            <m:dPr>
                              <m:ctrlP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5</m:t>
                              </m:r>
                            </m:e>
                          </m:d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.(−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)</m:t>
                          </m:r>
                        </m:den>
                      </m:f>
                      <m:r>
                        <a:rPr lang="en-US" sz="2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vi-VN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2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4="http://schemas.microsoft.com/office/drawing/2010/main" xmlns:a16="http://schemas.microsoft.com/office/drawing/2014/main" xmlns="" id="{D8DDDD2C-0AF2-4610-AB4E-838438F8F7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5400" y="1424674"/>
                <a:ext cx="4128247" cy="861326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7" name="TextBox 6">
                <a:extLst>
                  <a:ext uri="{FF2B5EF4-FFF2-40B4-BE49-F238E27FC236}">
                    <a16:creationId xmlns="" xmlns:a16="http://schemas.microsoft.com/office/drawing/2014/main" id="{D8DDDD2C-0AF2-4610-AB4E-838438F8F71D}"/>
                  </a:ext>
                </a:extLst>
              </p:cNvPr>
              <p:cNvSpPr txBox="1"/>
              <p:nvPr/>
            </p:nvSpPr>
            <p:spPr>
              <a:xfrm>
                <a:off x="1976637" y="433452"/>
                <a:ext cx="8050307" cy="61696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 smtClean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Viết </a:t>
                </a:r>
                <a:r>
                  <a:rPr lang="en-US" sz="2400" dirty="0" err="1" smtClean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phân</a:t>
                </a:r>
                <a:r>
                  <a:rPr lang="en-US" sz="2400" dirty="0" smtClean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US" sz="2400" dirty="0" err="1" smtClean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400" dirty="0" smtClean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US" sz="2400" dirty="0" err="1" smtClean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thành</a:t>
                </a:r>
                <a:r>
                  <a:rPr lang="en-US" sz="2400" dirty="0" smtClean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US" sz="2400" dirty="0" err="1" smtClean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phân</a:t>
                </a:r>
                <a:r>
                  <a:rPr lang="en-US" sz="2400" dirty="0" smtClean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US" sz="2400" dirty="0" err="1" smtClean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400" dirty="0" smtClean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US" sz="2400" dirty="0" err="1" smtClean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400" dirty="0" smtClean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US" sz="2400" dirty="0" err="1" smtClean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mẫu</a:t>
                </a:r>
                <a:r>
                  <a:rPr lang="en-US" sz="2400" dirty="0" smtClean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r>
                  <a:rPr lang="en-US" sz="2400" dirty="0" err="1" smtClean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dương</a:t>
                </a:r>
                <a:endParaRPr lang="en-US" sz="24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4="http://schemas.microsoft.com/office/drawing/2010/main" xmlns:a16="http://schemas.microsoft.com/office/drawing/2014/main" xmlns="" id="{D8DDDD2C-0AF2-4610-AB4E-838438F8F7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6637" y="433452"/>
                <a:ext cx="8050307" cy="616964"/>
              </a:xfrm>
              <a:prstGeom prst="rect">
                <a:avLst/>
              </a:prstGeom>
              <a:blipFill rotWithShape="1">
                <a:blip r:embed="rId4"/>
                <a:stretch>
                  <a:fillRect l="-1136" b="-89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/>
          <p:cNvSpPr/>
          <p:nvPr/>
        </p:nvSpPr>
        <p:spPr>
          <a:xfrm>
            <a:off x="228600" y="1579204"/>
            <a:ext cx="1857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9" name="TextBox 8">
                <a:extLst>
                  <a:ext uri="{FF2B5EF4-FFF2-40B4-BE49-F238E27FC236}">
                    <a16:creationId xmlns="" xmlns:a16="http://schemas.microsoft.com/office/drawing/2014/main" id="{D8DDDD2C-0AF2-4610-AB4E-838438F8F71D}"/>
                  </a:ext>
                </a:extLst>
              </p:cNvPr>
              <p:cNvSpPr txBox="1"/>
              <p:nvPr/>
            </p:nvSpPr>
            <p:spPr>
              <a:xfrm>
                <a:off x="1219200" y="2667000"/>
                <a:ext cx="4128247" cy="86132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5</m:t>
                          </m:r>
                        </m:den>
                      </m:f>
                      <m:r>
                        <a:rPr lang="en-GB" sz="2400" b="0" i="0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:(−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)</m:t>
                          </m:r>
                        </m:num>
                        <m:den>
                          <m:d>
                            <m:dPr>
                              <m:ctrlP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5</m:t>
                              </m:r>
                            </m:e>
                          </m:d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:(−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)</m:t>
                          </m:r>
                        </m:den>
                      </m:f>
                      <m:r>
                        <a:rPr lang="en-US" sz="2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vi-VN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2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4="http://schemas.microsoft.com/office/drawing/2010/main" xmlns:a16="http://schemas.microsoft.com/office/drawing/2014/main" xmlns="" id="{D8DDDD2C-0AF2-4610-AB4E-838438F8F7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0" y="2667000"/>
                <a:ext cx="4128247" cy="861326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/>
          <p:cNvSpPr/>
          <p:nvPr/>
        </p:nvSpPr>
        <p:spPr>
          <a:xfrm>
            <a:off x="136633" y="2759931"/>
            <a:ext cx="1857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Hộp Văn bản 7">
            <a:hlinkClick r:id="" action="ppaction://noaction"/>
            <a:extLst>
              <a:ext uri="{FF2B5EF4-FFF2-40B4-BE49-F238E27FC236}">
                <a16:creationId xmlns:a16="http://schemas.microsoft.com/office/drawing/2014/main" xmlns="" id="{EB7ED101-F2B4-4C74-AA66-F3EEEDAF9309}"/>
              </a:ext>
            </a:extLst>
          </p:cNvPr>
          <p:cNvSpPr txBox="1"/>
          <p:nvPr/>
        </p:nvSpPr>
        <p:spPr>
          <a:xfrm>
            <a:off x="136633" y="3703407"/>
            <a:ext cx="27982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quát</a:t>
            </a:r>
            <a:endParaRPr lang="vi-VN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26360" y="5525731"/>
            <a:ext cx="102892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ý: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8009" y="4199708"/>
            <a:ext cx="866775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461028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 animBg="1"/>
      <p:bldP spid="8" grpId="0"/>
      <p:bldP spid="9" grpId="0" animBg="1"/>
      <p:bldP spid="10" grpId="0"/>
      <p:bldP spid="11" grpId="0"/>
      <p:bldP spid="1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4D8D920C-50C8-48C3-80D4-D135324D2EAF}:25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4D8D920C-50C8-48C3-80D4-D135324D2EAF}:25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4D8D920C-50C8-48C3-80D4-D135324D2EAF}:25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4D8D920C-50C8-48C3-80D4-D135324D2EAF}:25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4D8D920C-50C8-48C3-80D4-D135324D2EAF}:256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326</TotalTime>
  <Words>271</Words>
  <Application>Microsoft Office PowerPoint</Application>
  <PresentationFormat>On-screen Show (4:3)</PresentationFormat>
  <Paragraphs>101</Paragraphs>
  <Slides>14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SỐ VÀ ĐẠI SỐ Bài 2 Tính chất cơ bản của phân số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2  Tính chất cơ bản của phân số</dc:title>
  <dc:creator>Admin</dc:creator>
  <cp:lastModifiedBy>UNGCUONG</cp:lastModifiedBy>
  <cp:revision>38</cp:revision>
  <dcterms:created xsi:type="dcterms:W3CDTF">2022-01-28T02:49:16Z</dcterms:created>
  <dcterms:modified xsi:type="dcterms:W3CDTF">2022-02-14T04:31:20Z</dcterms:modified>
</cp:coreProperties>
</file>